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98" r:id="rId5"/>
    <p:sldId id="399" r:id="rId6"/>
    <p:sldId id="333" r:id="rId7"/>
    <p:sldId id="302" r:id="rId8"/>
    <p:sldId id="305" r:id="rId9"/>
    <p:sldId id="306" r:id="rId10"/>
    <p:sldId id="309" r:id="rId11"/>
    <p:sldId id="398" r:id="rId12"/>
    <p:sldId id="375" r:id="rId13"/>
    <p:sldId id="392" r:id="rId14"/>
    <p:sldId id="377" r:id="rId15"/>
    <p:sldId id="393" r:id="rId16"/>
    <p:sldId id="380" r:id="rId17"/>
    <p:sldId id="396" r:id="rId18"/>
    <p:sldId id="397" r:id="rId19"/>
    <p:sldId id="379" r:id="rId20"/>
    <p:sldId id="401" r:id="rId21"/>
    <p:sldId id="3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19" autoAdjust="0"/>
  </p:normalViewPr>
  <p:slideViewPr>
    <p:cSldViewPr snapToGrid="0">
      <p:cViewPr varScale="1">
        <p:scale>
          <a:sx n="67" d="100"/>
          <a:sy n="67" d="100"/>
        </p:scale>
        <p:origin x="568" y="44"/>
      </p:cViewPr>
      <p:guideLst/>
    </p:cSldViewPr>
  </p:slideViewPr>
  <p:notesTextViewPr>
    <p:cViewPr>
      <p:scale>
        <a:sx n="1" d="1"/>
        <a:sy n="1" d="1"/>
      </p:scale>
      <p:origin x="0" y="0"/>
    </p:cViewPr>
  </p:notesTextViewPr>
  <p:sorterViewPr>
    <p:cViewPr>
      <p:scale>
        <a:sx n="100" d="100"/>
        <a:sy n="100" d="100"/>
      </p:scale>
      <p:origin x="0" y="-2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7/20/2022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7/20/2022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7/20/2022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7/20/2022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7/20/2022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7/20/2022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7/20/2022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7/20/2022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7/20/2022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7/20/2022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53" y="-12683"/>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7955474" y="1994826"/>
            <a:ext cx="4236526" cy="3502530"/>
          </a:xfrm>
        </p:spPr>
        <p:txBody>
          <a:bodyPr anchor="b">
            <a:normAutofit fontScale="90000"/>
          </a:bodyPr>
          <a:lstStyle/>
          <a:p>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r>
              <a:rPr lang="en-US" sz="3100" dirty="0">
                <a:solidFill>
                  <a:schemeClr val="accent1">
                    <a:lumMod val="40000"/>
                    <a:lumOff val="60000"/>
                  </a:schemeClr>
                </a:solidFill>
              </a:rPr>
              <a:t>Connecting with Stakeholders </a:t>
            </a:r>
            <a:br>
              <a:rPr lang="en-US" sz="3100" dirty="0">
                <a:solidFill>
                  <a:schemeClr val="accent1">
                    <a:lumMod val="40000"/>
                    <a:lumOff val="60000"/>
                  </a:schemeClr>
                </a:solidFill>
              </a:rPr>
            </a:br>
            <a:r>
              <a:rPr lang="en-US" sz="3100" dirty="0">
                <a:solidFill>
                  <a:schemeClr val="accent1">
                    <a:lumMod val="40000"/>
                    <a:lumOff val="60000"/>
                  </a:schemeClr>
                </a:solidFill>
              </a:rPr>
              <a:t>During a Pandemic: </a:t>
            </a:r>
            <a:br>
              <a:rPr lang="en-US" sz="3100" dirty="0">
                <a:solidFill>
                  <a:schemeClr val="accent1">
                    <a:lumMod val="40000"/>
                    <a:lumOff val="60000"/>
                  </a:schemeClr>
                </a:solidFill>
              </a:rPr>
            </a:br>
            <a:r>
              <a:rPr lang="en-US" sz="3100" dirty="0">
                <a:solidFill>
                  <a:schemeClr val="tx1"/>
                </a:solidFill>
              </a:rPr>
              <a:t>School is Out, </a:t>
            </a:r>
            <a:br>
              <a:rPr lang="en-US" sz="3100" dirty="0">
                <a:solidFill>
                  <a:schemeClr val="tx1"/>
                </a:solidFill>
              </a:rPr>
            </a:br>
            <a:r>
              <a:rPr lang="en-US" sz="3100" dirty="0">
                <a:solidFill>
                  <a:schemeClr val="tx1"/>
                </a:solidFill>
              </a:rPr>
              <a:t>but Crisis </a:t>
            </a:r>
            <a:br>
              <a:rPr lang="en-US" sz="3100" dirty="0">
                <a:solidFill>
                  <a:schemeClr val="tx1"/>
                </a:solidFill>
              </a:rPr>
            </a:br>
            <a:r>
              <a:rPr lang="en-US" sz="3100" dirty="0">
                <a:solidFill>
                  <a:schemeClr val="tx1"/>
                </a:solidFill>
              </a:rPr>
              <a:t>Communication </a:t>
            </a:r>
            <a:br>
              <a:rPr lang="en-US" sz="3100" dirty="0">
                <a:solidFill>
                  <a:schemeClr val="tx1"/>
                </a:solidFill>
              </a:rPr>
            </a:br>
            <a:r>
              <a:rPr lang="en-US" sz="3100" dirty="0">
                <a:solidFill>
                  <a:schemeClr val="tx1"/>
                </a:solidFill>
              </a:rPr>
              <a:t>is In</a:t>
            </a:r>
            <a:br>
              <a:rPr lang="en-US" sz="3100" dirty="0">
                <a:solidFill>
                  <a:schemeClr val="tx1"/>
                </a:solidFill>
              </a:rPr>
            </a:br>
            <a:r>
              <a:rPr lang="en-US" sz="3100" dirty="0">
                <a:solidFill>
                  <a:schemeClr val="tx1"/>
                </a:solidFill>
              </a:rPr>
              <a:t> </a:t>
            </a:r>
            <a:br>
              <a:rPr lang="en-US" sz="3100" dirty="0">
                <a:solidFill>
                  <a:schemeClr val="tx1"/>
                </a:solidFill>
              </a:rPr>
            </a:br>
            <a:br>
              <a:rPr lang="en-US" sz="2400" dirty="0">
                <a:solidFill>
                  <a:schemeClr val="tx1"/>
                </a:solidFill>
              </a:rPr>
            </a:br>
            <a:r>
              <a:rPr lang="en-US" sz="1800" dirty="0">
                <a:solidFill>
                  <a:schemeClr val="tx1"/>
                </a:solidFill>
              </a:rPr>
              <a:t>Council of the Great City Schools </a:t>
            </a:r>
            <a:br>
              <a:rPr lang="en-US" sz="1800" dirty="0">
                <a:solidFill>
                  <a:schemeClr val="tx1"/>
                </a:solidFill>
              </a:rPr>
            </a:br>
            <a:r>
              <a:rPr lang="en-US" sz="1800" dirty="0">
                <a:solidFill>
                  <a:schemeClr val="tx1"/>
                </a:solidFill>
              </a:rPr>
              <a:t>Public Relations Executives </a:t>
            </a:r>
            <a:br>
              <a:rPr lang="en-US" sz="1800" dirty="0">
                <a:solidFill>
                  <a:schemeClr val="tx1"/>
                </a:solidFill>
              </a:rPr>
            </a:br>
            <a:r>
              <a:rPr lang="en-US" sz="1800" dirty="0">
                <a:solidFill>
                  <a:schemeClr val="tx1"/>
                </a:solidFill>
              </a:rPr>
              <a:t>Chicago, IL - July 2022</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6A2B-2F0A-48BF-827B-EABB4CDA4D13}"/>
              </a:ext>
            </a:extLst>
          </p:cNvPr>
          <p:cNvSpPr>
            <a:spLocks noGrp="1"/>
          </p:cNvSpPr>
          <p:nvPr>
            <p:ph type="title"/>
          </p:nvPr>
        </p:nvSpPr>
        <p:spPr/>
        <p:txBody>
          <a:bodyPr>
            <a:normAutofit fontScale="90000"/>
          </a:bodyPr>
          <a:lstStyle/>
          <a:p>
            <a:pPr marL="0" marR="0" algn="ctr">
              <a:lnSpc>
                <a:spcPct val="200000"/>
              </a:lnSpc>
              <a:spcBef>
                <a:spcPts val="0"/>
              </a:spcBef>
              <a:spcAft>
                <a:spcPts val="0"/>
              </a:spcAft>
            </a:pPr>
            <a:br>
              <a:rPr lang="en-US" sz="2000" dirty="0">
                <a:solidFill>
                  <a:schemeClr val="tx1"/>
                </a:solidFill>
                <a:effectLst/>
                <a:ea typeface="Calibri" panose="020F0502020204030204" pitchFamily="34" charset="0"/>
              </a:rPr>
            </a:br>
            <a:r>
              <a:rPr lang="en-US" sz="4400" dirty="0">
                <a:solidFill>
                  <a:schemeClr val="tx1"/>
                </a:solidFill>
                <a:effectLst/>
                <a:ea typeface="Calibri" panose="020F0502020204030204" pitchFamily="34" charset="0"/>
              </a:rPr>
              <a:t>Research Question Two</a:t>
            </a:r>
            <a:endParaRPr lang="en-US" sz="4400" dirty="0">
              <a:solidFill>
                <a:schemeClr val="tx1"/>
              </a:solidFill>
            </a:endParaRPr>
          </a:p>
        </p:txBody>
      </p:sp>
      <p:sp>
        <p:nvSpPr>
          <p:cNvPr id="3" name="Content Placeholder 2">
            <a:extLst>
              <a:ext uri="{FF2B5EF4-FFF2-40B4-BE49-F238E27FC236}">
                <a16:creationId xmlns:a16="http://schemas.microsoft.com/office/drawing/2014/main" id="{26EBA607-E428-4E36-A67F-46955528C61F}"/>
              </a:ext>
            </a:extLst>
          </p:cNvPr>
          <p:cNvSpPr>
            <a:spLocks noGrp="1"/>
          </p:cNvSpPr>
          <p:nvPr>
            <p:ph idx="1"/>
          </p:nvPr>
        </p:nvSpPr>
        <p:spPr>
          <a:xfrm>
            <a:off x="649356" y="1842053"/>
            <a:ext cx="11105323" cy="4333459"/>
          </a:xfrm>
        </p:spPr>
        <p:txBody>
          <a:bodyPr>
            <a:noAutofit/>
          </a:bodyPr>
          <a:lstStyle/>
          <a:p>
            <a:pPr>
              <a:lnSpc>
                <a:spcPct val="100000"/>
              </a:lnSpc>
              <a:spcBef>
                <a:spcPts val="0"/>
              </a:spcBef>
              <a:spcAft>
                <a:spcPts val="0"/>
              </a:spcAft>
            </a:pPr>
            <a:r>
              <a:rPr lang="en-US" sz="1500" i="1" dirty="0">
                <a:effectLst/>
                <a:latin typeface="+mj-lt"/>
                <a:ea typeface="Calibri" panose="020F0502020204030204" pitchFamily="34" charset="0"/>
              </a:rPr>
              <a:t>What considerations did superintendents (district chief executive) include in the process to determine appropriate crisis communications platforms, formats, styles, and strategies to utilize during the time of pandemic?</a:t>
            </a:r>
          </a:p>
          <a:p>
            <a:pPr>
              <a:lnSpc>
                <a:spcPct val="100000"/>
              </a:lnSpc>
              <a:spcBef>
                <a:spcPts val="0"/>
              </a:spcBef>
              <a:spcAft>
                <a:spcPts val="0"/>
              </a:spcAft>
            </a:pPr>
            <a:endParaRPr lang="en-US" sz="1500" i="1" dirty="0">
              <a:effectLst/>
              <a:latin typeface="+mj-lt"/>
              <a:ea typeface="Calibri" panose="020F0502020204030204" pitchFamily="34" charset="0"/>
            </a:endParaRPr>
          </a:p>
          <a:p>
            <a:pPr>
              <a:lnSpc>
                <a:spcPct val="100000"/>
              </a:lnSpc>
              <a:spcBef>
                <a:spcPts val="0"/>
              </a:spcBef>
              <a:spcAft>
                <a:spcPts val="0"/>
              </a:spcAft>
              <a:buFont typeface="Arial" panose="020B0604020202020204" pitchFamily="34" charset="0"/>
              <a:buChar char="•"/>
            </a:pPr>
            <a:r>
              <a:rPr lang="en-US" sz="1500" dirty="0">
                <a:solidFill>
                  <a:schemeClr val="tx1"/>
                </a:solidFill>
                <a:effectLst/>
                <a:latin typeface="+mj-lt"/>
                <a:ea typeface="Times New Roman" panose="02020603050405020304" pitchFamily="18" charset="0"/>
              </a:rPr>
              <a:t>The primary consideration that superintendents include in the process to determine appropriate crisis communication platforms, formats, styles, and strategies to utilize during the time of pandemic was safety.  Safety was the guiding compass in the decision-making.  Thus, messaging from the school districts reinforced the safety of students, staff, parents, and families. Since crises are unpredictable, communication of decisions impacting students and staff </a:t>
            </a:r>
            <a:r>
              <a:rPr lang="en-US" sz="1500" dirty="0">
                <a:solidFill>
                  <a:schemeClr val="tx1"/>
                </a:solidFill>
                <a:latin typeface="+mj-lt"/>
                <a:ea typeface="Times New Roman" panose="02020603050405020304" pitchFamily="18" charset="0"/>
              </a:rPr>
              <a:t>should be</a:t>
            </a:r>
            <a:r>
              <a:rPr lang="en-US" sz="1500" dirty="0">
                <a:solidFill>
                  <a:schemeClr val="tx1"/>
                </a:solidFill>
                <a:effectLst/>
                <a:latin typeface="+mj-lt"/>
                <a:ea typeface="Times New Roman" panose="02020603050405020304" pitchFamily="18" charset="0"/>
              </a:rPr>
              <a:t> shared quickly with safety as the driving message. </a:t>
            </a:r>
          </a:p>
          <a:p>
            <a:pPr>
              <a:lnSpc>
                <a:spcPct val="100000"/>
              </a:lnSpc>
              <a:spcBef>
                <a:spcPts val="0"/>
              </a:spcBef>
              <a:spcAft>
                <a:spcPts val="0"/>
              </a:spcAft>
              <a:buFont typeface="Arial" panose="020B0604020202020204" pitchFamily="34" charset="0"/>
              <a:buChar char="•"/>
            </a:pPr>
            <a:endParaRPr lang="en-US" sz="1500" dirty="0">
              <a:solidFill>
                <a:schemeClr val="tx1"/>
              </a:solidFill>
              <a:effectLst/>
              <a:latin typeface="+mj-lt"/>
              <a:ea typeface="Times New Roman" panose="02020603050405020304" pitchFamily="18" charset="0"/>
            </a:endParaRPr>
          </a:p>
          <a:p>
            <a:pPr marR="0">
              <a:lnSpc>
                <a:spcPct val="100000"/>
              </a:lnSpc>
              <a:spcBef>
                <a:spcPts val="0"/>
              </a:spcBef>
              <a:spcAft>
                <a:spcPts val="0"/>
              </a:spcAft>
              <a:buFont typeface="Arial" panose="020B0604020202020204" pitchFamily="34" charset="0"/>
              <a:buChar char="•"/>
            </a:pPr>
            <a:r>
              <a:rPr lang="en-US" sz="1500" dirty="0">
                <a:solidFill>
                  <a:schemeClr val="tx1"/>
                </a:solidFill>
                <a:effectLst/>
                <a:latin typeface="+mj-lt"/>
                <a:ea typeface="Times New Roman" panose="02020603050405020304" pitchFamily="18" charset="0"/>
              </a:rPr>
              <a:t>Another consideration was the means to deliver a message.  </a:t>
            </a:r>
            <a:r>
              <a:rPr lang="en-US" sz="1500" dirty="0">
                <a:solidFill>
                  <a:schemeClr val="tx1"/>
                </a:solidFill>
                <a:effectLst/>
                <a:latin typeface="+mj-lt"/>
                <a:ea typeface="Calibri" panose="020F0502020204030204" pitchFamily="34" charset="0"/>
              </a:rPr>
              <a:t>The COVID-19 pandemic impacted school districts in unexpected ways bringing to light disparities and inequities in technology, connectivity, poverty, relocation, and multiple unforeseen circumstances.  While school districts utilized their traditional communication platforms to communicate with families, in some instances, the email blasts never reached its destiny.</a:t>
            </a:r>
            <a:r>
              <a:rPr lang="en-US" sz="1500" dirty="0">
                <a:solidFill>
                  <a:schemeClr val="tx1"/>
                </a:solidFill>
                <a:effectLst/>
                <a:latin typeface="+mj-lt"/>
                <a:ea typeface="Times New Roman" panose="02020603050405020304" pitchFamily="18" charset="0"/>
              </a:rPr>
              <a:t>  </a:t>
            </a:r>
            <a:r>
              <a:rPr lang="en-US" sz="1500" dirty="0">
                <a:solidFill>
                  <a:schemeClr val="tx1"/>
                </a:solidFill>
                <a:latin typeface="+mj-lt"/>
                <a:ea typeface="Times New Roman" panose="02020603050405020304" pitchFamily="18" charset="0"/>
              </a:rPr>
              <a:t>M</a:t>
            </a:r>
            <a:r>
              <a:rPr lang="en-US" sz="1500" dirty="0">
                <a:solidFill>
                  <a:schemeClr val="tx1"/>
                </a:solidFill>
                <a:effectLst/>
                <a:latin typeface="+mj-lt"/>
                <a:ea typeface="Times New Roman" panose="02020603050405020304" pitchFamily="18" charset="0"/>
              </a:rPr>
              <a:t>ass notification systems were useful but multiple means needed to reach more audiences.</a:t>
            </a:r>
          </a:p>
          <a:p>
            <a:pPr marR="0">
              <a:lnSpc>
                <a:spcPct val="100000"/>
              </a:lnSpc>
              <a:spcBef>
                <a:spcPts val="0"/>
              </a:spcBef>
              <a:spcAft>
                <a:spcPts val="0"/>
              </a:spcAft>
              <a:buFont typeface="Arial" panose="020B0604020202020204" pitchFamily="34" charset="0"/>
              <a:buChar char="•"/>
            </a:pPr>
            <a:endParaRPr lang="en-US" sz="1500" dirty="0">
              <a:solidFill>
                <a:schemeClr val="tx1"/>
              </a:solidFill>
              <a:effectLst/>
              <a:latin typeface="+mj-lt"/>
              <a:ea typeface="Times New Roman" panose="02020603050405020304" pitchFamily="18" charset="0"/>
            </a:endParaRPr>
          </a:p>
          <a:p>
            <a:pPr marR="0">
              <a:lnSpc>
                <a:spcPct val="100000"/>
              </a:lnSpc>
              <a:spcBef>
                <a:spcPts val="0"/>
              </a:spcBef>
              <a:spcAft>
                <a:spcPts val="0"/>
              </a:spcAft>
              <a:buFont typeface="Arial" panose="020B0604020202020204" pitchFamily="34" charset="0"/>
              <a:buChar char="•"/>
            </a:pPr>
            <a:r>
              <a:rPr lang="en-US" sz="1500" dirty="0">
                <a:solidFill>
                  <a:schemeClr val="tx1"/>
                </a:solidFill>
                <a:effectLst/>
                <a:latin typeface="+mj-lt"/>
                <a:ea typeface="Times New Roman" panose="02020603050405020304" pitchFamily="18" charset="0"/>
              </a:rPr>
              <a:t>S</a:t>
            </a:r>
            <a:r>
              <a:rPr lang="en-US" sz="1500" dirty="0">
                <a:solidFill>
                  <a:schemeClr val="tx1"/>
                </a:solidFill>
                <a:effectLst/>
                <a:latin typeface="+mj-lt"/>
                <a:ea typeface="Calibri" panose="020F0502020204030204" pitchFamily="34" charset="0"/>
              </a:rPr>
              <a:t>ome school districts utilized outside-the-box communication strategies to connect with their stakeholders who were unable to be reached.  From televised lessons airing on local media TV channels, to superintendents conducting LIVE chats with stakeholders or recording video updates, these innovative strategies proved successful to the school districts that utilized them as a means to reach more families.</a:t>
            </a:r>
            <a:endParaRPr lang="en-US" sz="1500" dirty="0">
              <a:solidFill>
                <a:schemeClr val="tx1"/>
              </a:solidFill>
              <a:effectLst/>
              <a:latin typeface="+mj-lt"/>
              <a:ea typeface="Times New Roman" panose="02020603050405020304" pitchFamily="18" charset="0"/>
            </a:endParaRPr>
          </a:p>
          <a:p>
            <a:pPr>
              <a:lnSpc>
                <a:spcPct val="100000"/>
              </a:lnSpc>
              <a:spcBef>
                <a:spcPts val="0"/>
              </a:spcBef>
              <a:spcAft>
                <a:spcPts val="0"/>
              </a:spcAft>
              <a:buFont typeface="Arial" panose="020B0604020202020204" pitchFamily="34" charset="0"/>
              <a:buChar char="•"/>
            </a:pPr>
            <a:endParaRPr lang="en-US" sz="1500" dirty="0">
              <a:effectLst/>
              <a:latin typeface="+mj-lt"/>
              <a:ea typeface="Times New Roman" panose="02020603050405020304" pitchFamily="18" charset="0"/>
            </a:endParaRPr>
          </a:p>
          <a:p>
            <a:pPr lvl="1">
              <a:spcBef>
                <a:spcPts val="0"/>
              </a:spcBef>
              <a:spcAft>
                <a:spcPts val="0"/>
              </a:spcAft>
              <a:buFont typeface="Arial" panose="020B0604020202020204" pitchFamily="34" charset="0"/>
              <a:buChar char="•"/>
            </a:pPr>
            <a:endParaRPr lang="en-US" sz="1500" i="1" dirty="0">
              <a:solidFill>
                <a:schemeClr val="tx1"/>
              </a:solidFill>
              <a:latin typeface="+mj-lt"/>
            </a:endParaRPr>
          </a:p>
        </p:txBody>
      </p:sp>
    </p:spTree>
    <p:extLst>
      <p:ext uri="{BB962C8B-B14F-4D97-AF65-F5344CB8AC3E}">
        <p14:creationId xmlns:p14="http://schemas.microsoft.com/office/powerpoint/2010/main" val="68372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6A2B-2F0A-48BF-827B-EABB4CDA4D13}"/>
              </a:ext>
            </a:extLst>
          </p:cNvPr>
          <p:cNvSpPr>
            <a:spLocks noGrp="1"/>
          </p:cNvSpPr>
          <p:nvPr>
            <p:ph type="title"/>
          </p:nvPr>
        </p:nvSpPr>
        <p:spPr/>
        <p:txBody>
          <a:bodyPr>
            <a:normAutofit fontScale="90000"/>
          </a:bodyPr>
          <a:lstStyle/>
          <a:p>
            <a:pPr marL="0" marR="0" algn="ctr">
              <a:lnSpc>
                <a:spcPct val="200000"/>
              </a:lnSpc>
              <a:spcBef>
                <a:spcPts val="0"/>
              </a:spcBef>
              <a:spcAft>
                <a:spcPts val="0"/>
              </a:spcAft>
            </a:pPr>
            <a:br>
              <a:rPr lang="en-US" sz="2000" dirty="0">
                <a:solidFill>
                  <a:schemeClr val="tx1"/>
                </a:solidFill>
                <a:effectLst/>
                <a:ea typeface="Calibri" panose="020F0502020204030204" pitchFamily="34" charset="0"/>
              </a:rPr>
            </a:br>
            <a:r>
              <a:rPr lang="en-US" sz="4400" dirty="0">
                <a:solidFill>
                  <a:schemeClr val="tx1"/>
                </a:solidFill>
                <a:effectLst/>
                <a:ea typeface="Calibri" panose="020F0502020204030204" pitchFamily="34" charset="0"/>
              </a:rPr>
              <a:t>Research Question Three</a:t>
            </a:r>
            <a:endParaRPr lang="en-US" sz="4400" dirty="0">
              <a:solidFill>
                <a:schemeClr val="tx1"/>
              </a:solidFill>
            </a:endParaRPr>
          </a:p>
        </p:txBody>
      </p:sp>
      <p:sp>
        <p:nvSpPr>
          <p:cNvPr id="3" name="Content Placeholder 2">
            <a:extLst>
              <a:ext uri="{FF2B5EF4-FFF2-40B4-BE49-F238E27FC236}">
                <a16:creationId xmlns:a16="http://schemas.microsoft.com/office/drawing/2014/main" id="{26EBA607-E428-4E36-A67F-46955528C61F}"/>
              </a:ext>
            </a:extLst>
          </p:cNvPr>
          <p:cNvSpPr>
            <a:spLocks noGrp="1"/>
          </p:cNvSpPr>
          <p:nvPr>
            <p:ph idx="1"/>
          </p:nvPr>
        </p:nvSpPr>
        <p:spPr>
          <a:xfrm>
            <a:off x="1097280" y="1882914"/>
            <a:ext cx="11094720" cy="4289286"/>
          </a:xfrm>
        </p:spPr>
        <p:txBody>
          <a:bodyPr>
            <a:noAutofit/>
          </a:bodyPr>
          <a:lstStyle/>
          <a:p>
            <a:pPr marL="0" marR="0">
              <a:lnSpc>
                <a:spcPct val="100000"/>
              </a:lnSpc>
              <a:spcBef>
                <a:spcPts val="0"/>
              </a:spcBef>
              <a:spcAft>
                <a:spcPts val="0"/>
              </a:spcAft>
            </a:pPr>
            <a:r>
              <a:rPr lang="en-US" sz="1600" i="1" dirty="0">
                <a:effectLst/>
                <a:latin typeface="+mj-lt"/>
                <a:ea typeface="Calibri" panose="020F0502020204030204" pitchFamily="34" charset="0"/>
              </a:rPr>
              <a:t>What was the perspective of superintendents and district communications executives about the methods that were most successful in communicating during a pandemic?</a:t>
            </a:r>
          </a:p>
          <a:p>
            <a:pPr marL="0" marR="0">
              <a:lnSpc>
                <a:spcPct val="100000"/>
              </a:lnSpc>
              <a:spcBef>
                <a:spcPts val="0"/>
              </a:spcBef>
              <a:spcAft>
                <a:spcPts val="0"/>
              </a:spcAft>
            </a:pPr>
            <a:endParaRPr lang="en-US" sz="1600" i="1" dirty="0">
              <a:effectLst/>
              <a:latin typeface="+mj-lt"/>
              <a:ea typeface="Calibri" panose="020F0502020204030204" pitchFamily="34" charset="0"/>
            </a:endParaRPr>
          </a:p>
          <a:p>
            <a:pPr marR="0">
              <a:lnSpc>
                <a:spcPct val="100000"/>
              </a:lnSpc>
              <a:spcBef>
                <a:spcPts val="0"/>
              </a:spcBef>
              <a:spcAft>
                <a:spcPts val="0"/>
              </a:spcAft>
              <a:buFont typeface="Arial" panose="020B0604020202020204" pitchFamily="34" charset="0"/>
              <a:buChar char="•"/>
            </a:pPr>
            <a:r>
              <a:rPr lang="en-US" sz="1600" dirty="0">
                <a:solidFill>
                  <a:schemeClr val="tx1"/>
                </a:solidFill>
                <a:effectLst/>
                <a:latin typeface="+mj-lt"/>
                <a:ea typeface="Times New Roman" panose="02020603050405020304" pitchFamily="18" charset="0"/>
              </a:rPr>
              <a:t>One of the most successful methods in communicating during a pandemic is for the leader of the district to be front and center as a megaphone of crisis communication.  S</a:t>
            </a:r>
            <a:r>
              <a:rPr lang="en-US" sz="1600" dirty="0">
                <a:solidFill>
                  <a:schemeClr val="tx1"/>
                </a:solidFill>
                <a:effectLst/>
                <a:latin typeface="+mj-lt"/>
                <a:ea typeface="Calibri" panose="020F0502020204030204" pitchFamily="34" charset="0"/>
              </a:rPr>
              <a:t>uperintendents are the primary voice that stakeholders want to hear in the midst of a crisis.  The chancellor and superintendents from midsize to large school districts in the states of New York, Florida, Ohio, and Texas all led in frontlines providing updates to stakeholders in multiple ways, including press conferences, videos, chats, and both traditional and non-traditional communication platforms. </a:t>
            </a:r>
          </a:p>
          <a:p>
            <a:pPr marR="0">
              <a:lnSpc>
                <a:spcPct val="100000"/>
              </a:lnSpc>
              <a:spcBef>
                <a:spcPts val="0"/>
              </a:spcBef>
              <a:spcAft>
                <a:spcPts val="0"/>
              </a:spcAft>
              <a:buFont typeface="Arial" panose="020B0604020202020204" pitchFamily="34" charset="0"/>
              <a:buChar char="•"/>
            </a:pPr>
            <a:endParaRPr lang="en-US" sz="1600" dirty="0">
              <a:solidFill>
                <a:schemeClr val="tx1"/>
              </a:solidFill>
              <a:latin typeface="+mj-lt"/>
              <a:ea typeface="Calibri" panose="020F0502020204030204" pitchFamily="34" charset="0"/>
            </a:endParaRPr>
          </a:p>
          <a:p>
            <a:pPr marR="0">
              <a:lnSpc>
                <a:spcPct val="100000"/>
              </a:lnSpc>
              <a:spcBef>
                <a:spcPts val="0"/>
              </a:spcBef>
              <a:spcAft>
                <a:spcPts val="0"/>
              </a:spcAft>
              <a:buFont typeface="Arial" panose="020B0604020202020204" pitchFamily="34" charset="0"/>
              <a:buChar char="•"/>
            </a:pPr>
            <a:r>
              <a:rPr lang="en-US" sz="1600" dirty="0">
                <a:solidFill>
                  <a:schemeClr val="tx1"/>
                </a:solidFill>
                <a:effectLst/>
                <a:latin typeface="+mj-lt"/>
                <a:ea typeface="Times New Roman" panose="02020603050405020304" pitchFamily="18" charset="0"/>
              </a:rPr>
              <a:t>C</a:t>
            </a:r>
            <a:r>
              <a:rPr lang="en-US" sz="1600" dirty="0">
                <a:solidFill>
                  <a:schemeClr val="tx1"/>
                </a:solidFill>
                <a:effectLst/>
                <a:latin typeface="+mj-lt"/>
                <a:ea typeface="Calibri" panose="020F0502020204030204" pitchFamily="34" charset="0"/>
              </a:rPr>
              <a:t>ollaborative, decisive, and compassionate leadership increased stakeholder engagement during a crisis.  The participants saw the value in making decisions even when all the information is unknown, collaborating with team leaders to ensure information was disseminated, and were empathetic to the needs of the community impacted by COVID-19.</a:t>
            </a:r>
          </a:p>
          <a:p>
            <a:pPr marL="0" marR="0" indent="0">
              <a:lnSpc>
                <a:spcPct val="100000"/>
              </a:lnSpc>
              <a:spcBef>
                <a:spcPts val="0"/>
              </a:spcBef>
              <a:spcAft>
                <a:spcPts val="0"/>
              </a:spcAft>
              <a:buNone/>
            </a:pPr>
            <a:endParaRPr lang="en-US" sz="1600" dirty="0">
              <a:solidFill>
                <a:schemeClr val="tx1"/>
              </a:solidFill>
              <a:effectLst/>
              <a:latin typeface="+mj-lt"/>
              <a:ea typeface="Calibri" panose="020F0502020204030204" pitchFamily="34" charset="0"/>
            </a:endParaRPr>
          </a:p>
          <a:p>
            <a:pPr marR="0">
              <a:lnSpc>
                <a:spcPct val="100000"/>
              </a:lnSpc>
              <a:spcBef>
                <a:spcPts val="0"/>
              </a:spcBef>
              <a:spcAft>
                <a:spcPts val="0"/>
              </a:spcAft>
              <a:buFont typeface="Arial" panose="020B0604020202020204" pitchFamily="34" charset="0"/>
              <a:buChar char="•"/>
            </a:pPr>
            <a:r>
              <a:rPr lang="en-US" sz="1600" dirty="0">
                <a:solidFill>
                  <a:schemeClr val="tx1"/>
                </a:solidFill>
                <a:effectLst/>
                <a:latin typeface="+mj-lt"/>
                <a:ea typeface="Times New Roman" panose="02020603050405020304" pitchFamily="18" charset="0"/>
              </a:rPr>
              <a:t>Social media platforms were one of the top ways to get pertinent information to the community and served as a two-way communication avenue to connect with </a:t>
            </a:r>
            <a:r>
              <a:rPr lang="en-US" sz="1600" dirty="0">
                <a:solidFill>
                  <a:schemeClr val="tx1"/>
                </a:solidFill>
                <a:latin typeface="+mj-lt"/>
                <a:ea typeface="Times New Roman" panose="02020603050405020304" pitchFamily="18" charset="0"/>
              </a:rPr>
              <a:t>stakeholders</a:t>
            </a:r>
            <a:r>
              <a:rPr lang="en-US" sz="1600" dirty="0">
                <a:solidFill>
                  <a:schemeClr val="tx1"/>
                </a:solidFill>
                <a:effectLst/>
                <a:latin typeface="+mj-lt"/>
                <a:ea typeface="Times New Roman" panose="02020603050405020304" pitchFamily="18" charset="0"/>
              </a:rPr>
              <a:t>.  Social media provided rapid, direct updates.</a:t>
            </a:r>
            <a:endParaRPr lang="en-US" sz="1600" dirty="0">
              <a:effectLst/>
              <a:latin typeface="+mj-lt"/>
              <a:ea typeface="Times New Roman" panose="02020603050405020304" pitchFamily="18" charset="0"/>
            </a:endParaRPr>
          </a:p>
        </p:txBody>
      </p:sp>
    </p:spTree>
    <p:extLst>
      <p:ext uri="{BB962C8B-B14F-4D97-AF65-F5344CB8AC3E}">
        <p14:creationId xmlns:p14="http://schemas.microsoft.com/office/powerpoint/2010/main" val="422340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274B-EFBD-4F97-A616-1B9BC514BC1F}"/>
              </a:ext>
            </a:extLst>
          </p:cNvPr>
          <p:cNvSpPr>
            <a:spLocks noGrp="1"/>
          </p:cNvSpPr>
          <p:nvPr>
            <p:ph type="title"/>
          </p:nvPr>
        </p:nvSpPr>
        <p:spPr/>
        <p:txBody>
          <a:bodyPr>
            <a:normAutofit/>
          </a:bodyPr>
          <a:lstStyle/>
          <a:p>
            <a:pPr algn="ctr"/>
            <a:r>
              <a:rPr lang="en-US" sz="4000" dirty="0">
                <a:solidFill>
                  <a:schemeClr val="tx1"/>
                </a:solidFill>
                <a:effectLst/>
                <a:ea typeface="Calibri" panose="020F0502020204030204" pitchFamily="34" charset="0"/>
              </a:rPr>
              <a:t>Research Question Three</a:t>
            </a:r>
            <a:endParaRPr lang="en-US" sz="4000" dirty="0"/>
          </a:p>
        </p:txBody>
      </p:sp>
      <p:sp>
        <p:nvSpPr>
          <p:cNvPr id="3" name="Content Placeholder 2">
            <a:extLst>
              <a:ext uri="{FF2B5EF4-FFF2-40B4-BE49-F238E27FC236}">
                <a16:creationId xmlns:a16="http://schemas.microsoft.com/office/drawing/2014/main" id="{44272BF2-6DBE-4FA9-8ACF-CD8BE864372E}"/>
              </a:ext>
            </a:extLst>
          </p:cNvPr>
          <p:cNvSpPr>
            <a:spLocks noGrp="1"/>
          </p:cNvSpPr>
          <p:nvPr>
            <p:ph idx="1"/>
          </p:nvPr>
        </p:nvSpPr>
        <p:spPr>
          <a:xfrm>
            <a:off x="834886" y="1934817"/>
            <a:ext cx="11198087" cy="4320209"/>
          </a:xfrm>
        </p:spPr>
        <p:txBody>
          <a:bodyPr>
            <a:normAutofit fontScale="25000" lnSpcReduction="20000"/>
          </a:bodyPr>
          <a:lstStyle/>
          <a:p>
            <a:pPr marL="0" indent="0">
              <a:lnSpc>
                <a:spcPct val="120000"/>
              </a:lnSpc>
              <a:spcBef>
                <a:spcPts val="0"/>
              </a:spcBef>
              <a:spcAft>
                <a:spcPts val="0"/>
              </a:spcAft>
              <a:buNone/>
            </a:pPr>
            <a:r>
              <a:rPr lang="en-US" sz="5600" i="1" dirty="0">
                <a:effectLst/>
                <a:latin typeface="+mj-lt"/>
                <a:ea typeface="Calibri" panose="020F0502020204030204" pitchFamily="34" charset="0"/>
              </a:rPr>
              <a:t>What was the perspective of superintendents and district communications executives about the methods that were most successful in communicating during a pandemic?</a:t>
            </a:r>
          </a:p>
          <a:p>
            <a:pPr marL="0" marR="0" indent="0">
              <a:lnSpc>
                <a:spcPct val="120000"/>
              </a:lnSpc>
              <a:spcBef>
                <a:spcPts val="0"/>
              </a:spcBef>
              <a:spcAft>
                <a:spcPts val="0"/>
              </a:spcAft>
              <a:buNone/>
            </a:pPr>
            <a:endParaRPr lang="en-US" sz="5600" dirty="0">
              <a:solidFill>
                <a:schemeClr val="tx1"/>
              </a:solidFill>
              <a:effectLst/>
              <a:latin typeface="+mj-lt"/>
              <a:ea typeface="Calibri" panose="020F0502020204030204" pitchFamily="34" charset="0"/>
            </a:endParaRPr>
          </a:p>
          <a:p>
            <a:pPr marR="0">
              <a:lnSpc>
                <a:spcPct val="120000"/>
              </a:lnSpc>
              <a:spcBef>
                <a:spcPts val="0"/>
              </a:spcBef>
              <a:spcAft>
                <a:spcPts val="0"/>
              </a:spcAft>
              <a:buFont typeface="Arial" panose="020B0604020202020204" pitchFamily="34" charset="0"/>
              <a:buChar char="•"/>
            </a:pPr>
            <a:r>
              <a:rPr lang="en-US" sz="5600" dirty="0">
                <a:solidFill>
                  <a:schemeClr val="tx1"/>
                </a:solidFill>
                <a:effectLst/>
                <a:latin typeface="+mj-lt"/>
                <a:ea typeface="Calibri" panose="020F0502020204030204" pitchFamily="34" charset="0"/>
              </a:rPr>
              <a:t>The existence of a crisis communications plan in a school district is effective when communicating during a global pandemic because it contained a</a:t>
            </a:r>
            <a:r>
              <a:rPr lang="en-US" sz="5600" dirty="0">
                <a:solidFill>
                  <a:schemeClr val="tx1"/>
                </a:solidFill>
                <a:effectLst/>
                <a:latin typeface="+mj-lt"/>
                <a:ea typeface="Times New Roman" panose="02020603050405020304" pitchFamily="18" charset="0"/>
              </a:rPr>
              <a:t> step-by-step structure for communicating with all stakeholders in the event of an emergency incident. A crisis communications plan helps define and assign the duties of a crisis team, outlines roles and responsibilities, details the steps to take in a crisis event, </a:t>
            </a:r>
            <a:r>
              <a:rPr lang="en-US" sz="5600" dirty="0">
                <a:solidFill>
                  <a:schemeClr val="tx1"/>
                </a:solidFill>
                <a:latin typeface="+mj-lt"/>
                <a:ea typeface="Times New Roman" panose="02020603050405020304" pitchFamily="18" charset="0"/>
              </a:rPr>
              <a:t>o</a:t>
            </a:r>
            <a:r>
              <a:rPr lang="en-US" sz="5600" dirty="0">
                <a:solidFill>
                  <a:schemeClr val="tx1"/>
                </a:solidFill>
                <a:effectLst/>
                <a:latin typeface="+mj-lt"/>
                <a:ea typeface="Times New Roman" panose="02020603050405020304" pitchFamily="18" charset="0"/>
              </a:rPr>
              <a:t>utlines procedures, and provides follow-up measures.  </a:t>
            </a:r>
          </a:p>
          <a:p>
            <a:pPr marR="0">
              <a:lnSpc>
                <a:spcPct val="120000"/>
              </a:lnSpc>
              <a:spcBef>
                <a:spcPts val="0"/>
              </a:spcBef>
              <a:spcAft>
                <a:spcPts val="0"/>
              </a:spcAft>
              <a:buFont typeface="Arial" panose="020B0604020202020204" pitchFamily="34" charset="0"/>
              <a:buChar char="•"/>
            </a:pPr>
            <a:endParaRPr lang="en-US" sz="5600" dirty="0">
              <a:solidFill>
                <a:schemeClr val="tx1"/>
              </a:solidFill>
              <a:effectLst/>
              <a:latin typeface="+mj-lt"/>
              <a:ea typeface="Times New Roman" panose="02020603050405020304" pitchFamily="18" charset="0"/>
            </a:endParaRPr>
          </a:p>
          <a:p>
            <a:pPr marR="0">
              <a:lnSpc>
                <a:spcPct val="120000"/>
              </a:lnSpc>
              <a:spcBef>
                <a:spcPts val="0"/>
              </a:spcBef>
              <a:spcAft>
                <a:spcPts val="0"/>
              </a:spcAft>
              <a:buFont typeface="Arial" panose="020B0604020202020204" pitchFamily="34" charset="0"/>
              <a:buChar char="•"/>
            </a:pPr>
            <a:r>
              <a:rPr lang="en-US" sz="5600" dirty="0">
                <a:solidFill>
                  <a:schemeClr val="tx1"/>
                </a:solidFill>
                <a:latin typeface="+mj-lt"/>
                <a:ea typeface="Times New Roman" panose="02020603050405020304" pitchFamily="18" charset="0"/>
              </a:rPr>
              <a:t>The partnership of school districts with media outlets to disseminate information during a pandemic is key to reach more audiences</a:t>
            </a:r>
            <a:r>
              <a:rPr lang="en-US" sz="5600" dirty="0">
                <a:solidFill>
                  <a:schemeClr val="tx1"/>
                </a:solidFill>
                <a:effectLst/>
                <a:latin typeface="+mj-lt"/>
                <a:ea typeface="Times New Roman" panose="02020603050405020304" pitchFamily="18" charset="0"/>
              </a:rPr>
              <a:t>.  In addition to press conferences, press releases and media pitches, school districts partnered with local television stations to broadcast free instructional lessons for students who were quarantined at home during the initial months of the global pandemic and had no access to internet.  Media expressed a social responsibility.</a:t>
            </a:r>
          </a:p>
          <a:p>
            <a:pPr marR="0">
              <a:lnSpc>
                <a:spcPct val="120000"/>
              </a:lnSpc>
              <a:spcBef>
                <a:spcPts val="0"/>
              </a:spcBef>
              <a:spcAft>
                <a:spcPts val="0"/>
              </a:spcAft>
              <a:buFont typeface="Arial" panose="020B0604020202020204" pitchFamily="34" charset="0"/>
              <a:buChar char="•"/>
            </a:pPr>
            <a:endParaRPr lang="en-US" sz="5600" dirty="0">
              <a:solidFill>
                <a:schemeClr val="tx1"/>
              </a:solidFill>
              <a:latin typeface="+mj-lt"/>
              <a:ea typeface="Calibri" panose="020F0502020204030204" pitchFamily="34" charset="0"/>
            </a:endParaRPr>
          </a:p>
          <a:p>
            <a:pPr marR="0">
              <a:lnSpc>
                <a:spcPct val="120000"/>
              </a:lnSpc>
              <a:spcBef>
                <a:spcPts val="0"/>
              </a:spcBef>
              <a:spcAft>
                <a:spcPts val="0"/>
              </a:spcAft>
              <a:buFont typeface="Arial" panose="020B0604020202020204" pitchFamily="34" charset="0"/>
              <a:buChar char="•"/>
            </a:pPr>
            <a:r>
              <a:rPr lang="en-US" sz="5600" dirty="0">
                <a:solidFill>
                  <a:schemeClr val="tx1"/>
                </a:solidFill>
                <a:effectLst/>
                <a:latin typeface="+mj-lt"/>
                <a:ea typeface="Calibri" panose="020F0502020204030204" pitchFamily="34" charset="0"/>
              </a:rPr>
              <a:t>Outside-the-box communication strategies during a crisis are fundamental to expand reach.  All of the participants of the study coincided that during the initial months of the pandemic when many families were unable to be found and many more did not have the technology or internet connectivity, the use of innovative and out-of-the-box communication method were instrumental in ensuring that the message from the school district reached </a:t>
            </a:r>
            <a:r>
              <a:rPr lang="en-US" sz="5600" dirty="0">
                <a:solidFill>
                  <a:schemeClr val="tx1"/>
                </a:solidFill>
                <a:latin typeface="+mj-lt"/>
                <a:ea typeface="Calibri" panose="020F0502020204030204" pitchFamily="34" charset="0"/>
              </a:rPr>
              <a:t>stakeholders</a:t>
            </a:r>
            <a:r>
              <a:rPr lang="en-US" sz="5600" dirty="0">
                <a:solidFill>
                  <a:schemeClr val="tx1"/>
                </a:solidFill>
                <a:effectLst/>
                <a:latin typeface="+mj-lt"/>
                <a:ea typeface="Calibri" panose="020F0502020204030204" pitchFamily="34" charset="0"/>
              </a:rPr>
              <a:t>.  From LIVE chats to TV lessons, the school districts utilized non-traditional methods to communicate with stakeholders successfully.</a:t>
            </a:r>
            <a:endParaRPr lang="en-US" sz="5600" dirty="0">
              <a:solidFill>
                <a:schemeClr val="tx1"/>
              </a:solidFill>
              <a:effectLst/>
              <a:latin typeface="+mj-lt"/>
              <a:ea typeface="Times New Roman" panose="02020603050405020304" pitchFamily="18" charset="0"/>
            </a:endParaRPr>
          </a:p>
          <a:p>
            <a:endParaRPr lang="en-US" sz="1600" dirty="0">
              <a:latin typeface="+mj-lt"/>
            </a:endParaRPr>
          </a:p>
        </p:txBody>
      </p:sp>
    </p:spTree>
    <p:extLst>
      <p:ext uri="{BB962C8B-B14F-4D97-AF65-F5344CB8AC3E}">
        <p14:creationId xmlns:p14="http://schemas.microsoft.com/office/powerpoint/2010/main" val="358873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438B-5FC3-4ECE-82E5-60849DCFAD81}"/>
              </a:ext>
            </a:extLst>
          </p:cNvPr>
          <p:cNvSpPr>
            <a:spLocks noGrp="1"/>
          </p:cNvSpPr>
          <p:nvPr>
            <p:ph type="title"/>
          </p:nvPr>
        </p:nvSpPr>
        <p:spPr/>
        <p:txBody>
          <a:bodyPr/>
          <a:lstStyle/>
          <a:p>
            <a:pPr algn="ctr"/>
            <a:r>
              <a:rPr lang="en-US" dirty="0"/>
              <a:t>Implications for Practice</a:t>
            </a:r>
            <a:br>
              <a:rPr lang="en-US" dirty="0"/>
            </a:br>
            <a:r>
              <a:rPr lang="en-US" sz="3200" dirty="0"/>
              <a:t>Emerging Themes</a:t>
            </a:r>
          </a:p>
        </p:txBody>
      </p:sp>
      <p:sp>
        <p:nvSpPr>
          <p:cNvPr id="13" name="TextBox 12">
            <a:extLst>
              <a:ext uri="{FF2B5EF4-FFF2-40B4-BE49-F238E27FC236}">
                <a16:creationId xmlns:a16="http://schemas.microsoft.com/office/drawing/2014/main" id="{75F88E02-559C-470A-9AF4-14AC7733FFB4}"/>
              </a:ext>
            </a:extLst>
          </p:cNvPr>
          <p:cNvSpPr txBox="1"/>
          <p:nvPr/>
        </p:nvSpPr>
        <p:spPr>
          <a:xfrm>
            <a:off x="556591" y="1924335"/>
            <a:ext cx="11184835" cy="3970318"/>
          </a:xfrm>
          <a:prstGeom prst="rect">
            <a:avLst/>
          </a:prstGeom>
          <a:noFill/>
        </p:spPr>
        <p:txBody>
          <a:bodyPr wrap="square" rtlCol="0">
            <a:spAutoFit/>
          </a:bodyPr>
          <a:lstStyle/>
          <a:p>
            <a:pPr marR="0"/>
            <a:r>
              <a:rPr lang="en-US" dirty="0">
                <a:effectLst/>
                <a:latin typeface="+mj-lt"/>
                <a:ea typeface="Calibri" panose="020F0502020204030204" pitchFamily="34" charset="0"/>
              </a:rPr>
              <a:t>The findings of the study have far-reaching implications for public school districts to communicate in the midst of a crisis.  The rich themes that emerged from the study include:</a:t>
            </a:r>
          </a:p>
          <a:p>
            <a:pPr marL="628650" lvl="1" indent="-171450">
              <a:buFont typeface="Arial" panose="020B0604020202020204" pitchFamily="34" charset="0"/>
              <a:buChar char="•"/>
            </a:pPr>
            <a:r>
              <a:rPr lang="en-US" dirty="0">
                <a:effectLst/>
                <a:latin typeface="+mj-lt"/>
                <a:ea typeface="Calibri" panose="020F0502020204030204" pitchFamily="34" charset="0"/>
              </a:rPr>
              <a:t>Stakeholders want and need to be informed immediately, </a:t>
            </a:r>
            <a:r>
              <a:rPr lang="en-US" dirty="0">
                <a:latin typeface="+mj-lt"/>
                <a:ea typeface="Calibri" panose="020F0502020204030204" pitchFamily="34" charset="0"/>
              </a:rPr>
              <a:t>accurately, and </a:t>
            </a:r>
            <a:r>
              <a:rPr lang="en-US" dirty="0">
                <a:effectLst/>
                <a:latin typeface="+mj-lt"/>
                <a:ea typeface="Calibri" panose="020F0502020204030204" pitchFamily="34" charset="0"/>
              </a:rPr>
              <a:t>frequently when a crisis evolves.</a:t>
            </a:r>
          </a:p>
          <a:p>
            <a:pPr marL="628650" lvl="1" indent="-171450">
              <a:buFont typeface="Arial" panose="020B0604020202020204" pitchFamily="34" charset="0"/>
              <a:buChar char="•"/>
            </a:pPr>
            <a:r>
              <a:rPr lang="en-US" dirty="0">
                <a:effectLst/>
                <a:latin typeface="+mj-lt"/>
                <a:ea typeface="Times New Roman" panose="02020603050405020304" pitchFamily="18" charset="0"/>
              </a:rPr>
              <a:t>Use of social media spikes during and after a crisis, including the misinformation posted.  </a:t>
            </a:r>
            <a:r>
              <a:rPr lang="en-US" dirty="0">
                <a:latin typeface="+mj-lt"/>
                <a:ea typeface="Times New Roman" panose="02020603050405020304" pitchFamily="18" charset="0"/>
              </a:rPr>
              <a:t>Therefore, s</a:t>
            </a:r>
            <a:r>
              <a:rPr lang="en-US" dirty="0">
                <a:effectLst/>
                <a:latin typeface="+mj-lt"/>
                <a:ea typeface="Times New Roman" panose="02020603050405020304" pitchFamily="18" charset="0"/>
              </a:rPr>
              <a:t>chool districts should increase use of social media in a pandemic to disseminate information and reach more audiences.  Two-way communication is also possible through social media.</a:t>
            </a:r>
            <a:endParaRPr lang="en-US" dirty="0">
              <a:latin typeface="+mj-lt"/>
            </a:endParaRPr>
          </a:p>
          <a:p>
            <a:pPr marL="628650" lvl="1" indent="-171450">
              <a:buFont typeface="Arial" panose="020B0604020202020204" pitchFamily="34" charset="0"/>
              <a:buChar char="•"/>
            </a:pPr>
            <a:r>
              <a:rPr lang="en-US" dirty="0">
                <a:effectLst/>
                <a:latin typeface="+mj-lt"/>
                <a:ea typeface="Calibri" panose="020F0502020204030204" pitchFamily="34" charset="0"/>
              </a:rPr>
              <a:t>Superintendents or chancellors of school districts should lead front and center during a global pandemic as the leading voice of communication for the school district.  They should provide constant updates of decisions and find innovative ways to connect with audiences. </a:t>
            </a:r>
          </a:p>
          <a:p>
            <a:pPr marL="628650" lvl="1" indent="-171450">
              <a:buFont typeface="Arial" panose="020B0604020202020204" pitchFamily="34" charset="0"/>
              <a:buChar char="•"/>
            </a:pPr>
            <a:r>
              <a:rPr lang="en-US" dirty="0">
                <a:effectLst/>
                <a:latin typeface="+mj-lt"/>
                <a:ea typeface="Calibri" panose="020F0502020204030204" pitchFamily="34" charset="0"/>
              </a:rPr>
              <a:t>While there are different leadership styles, during a global pandemic, superintendents or chancellors who are decisive, collaborative, and compassionate </a:t>
            </a:r>
            <a:r>
              <a:rPr lang="en-US" dirty="0">
                <a:latin typeface="+mj-lt"/>
                <a:ea typeface="Calibri" panose="020F0502020204030204" pitchFamily="34" charset="0"/>
              </a:rPr>
              <a:t>are</a:t>
            </a:r>
            <a:r>
              <a:rPr lang="en-US" dirty="0">
                <a:effectLst/>
                <a:latin typeface="+mj-lt"/>
                <a:ea typeface="Calibri" panose="020F0502020204030204" pitchFamily="34" charset="0"/>
              </a:rPr>
              <a:t> able to connect and engage with internal and external stakeholders.</a:t>
            </a:r>
            <a:endParaRPr lang="en-US" dirty="0">
              <a:latin typeface="+mj-lt"/>
              <a:ea typeface="Calibri" panose="020F0502020204030204" pitchFamily="34" charset="0"/>
            </a:endParaRPr>
          </a:p>
        </p:txBody>
      </p:sp>
    </p:spTree>
    <p:extLst>
      <p:ext uri="{BB962C8B-B14F-4D97-AF65-F5344CB8AC3E}">
        <p14:creationId xmlns:p14="http://schemas.microsoft.com/office/powerpoint/2010/main" val="2163313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E206-0B6B-41FB-9349-5DC1CB483311}"/>
              </a:ext>
            </a:extLst>
          </p:cNvPr>
          <p:cNvSpPr>
            <a:spLocks noGrp="1"/>
          </p:cNvSpPr>
          <p:nvPr>
            <p:ph type="title"/>
          </p:nvPr>
        </p:nvSpPr>
        <p:spPr/>
        <p:txBody>
          <a:bodyPr/>
          <a:lstStyle/>
          <a:p>
            <a:pPr algn="ctr"/>
            <a:r>
              <a:rPr lang="en-US" dirty="0"/>
              <a:t>Implications for Practice</a:t>
            </a:r>
            <a:br>
              <a:rPr lang="en-US" dirty="0"/>
            </a:br>
            <a:r>
              <a:rPr lang="en-US" sz="3200" dirty="0"/>
              <a:t>Emerging Themes</a:t>
            </a:r>
          </a:p>
        </p:txBody>
      </p:sp>
      <p:sp>
        <p:nvSpPr>
          <p:cNvPr id="3" name="Content Placeholder 2">
            <a:extLst>
              <a:ext uri="{FF2B5EF4-FFF2-40B4-BE49-F238E27FC236}">
                <a16:creationId xmlns:a16="http://schemas.microsoft.com/office/drawing/2014/main" id="{FD6CD5C3-E29F-41F7-B743-E697D1C9454B}"/>
              </a:ext>
            </a:extLst>
          </p:cNvPr>
          <p:cNvSpPr>
            <a:spLocks noGrp="1"/>
          </p:cNvSpPr>
          <p:nvPr>
            <p:ph idx="1"/>
          </p:nvPr>
        </p:nvSpPr>
        <p:spPr>
          <a:xfrm>
            <a:off x="781878" y="2108201"/>
            <a:ext cx="10933044" cy="4173329"/>
          </a:xfrm>
        </p:spPr>
        <p:txBody>
          <a:bodyPr>
            <a:noAutofit/>
          </a:bodyPr>
          <a:lstStyle/>
          <a:p>
            <a:pPr marL="628650" lvl="1" indent="-171450">
              <a:buFont typeface="Arial" panose="020B0604020202020204" pitchFamily="34" charset="0"/>
              <a:buChar char="•"/>
            </a:pPr>
            <a:r>
              <a:rPr lang="en-US" sz="1600" dirty="0">
                <a:effectLst/>
                <a:latin typeface="+mj-lt"/>
                <a:ea typeface="Calibri" panose="020F0502020204030204" pitchFamily="34" charset="0"/>
              </a:rPr>
              <a:t>Crisis communication should help </a:t>
            </a:r>
            <a:r>
              <a:rPr lang="en-US" sz="1600" dirty="0">
                <a:latin typeface="+mj-lt"/>
                <a:ea typeface="Calibri" panose="020F0502020204030204" pitchFamily="34" charset="0"/>
              </a:rPr>
              <a:t>stakeholders understand th</a:t>
            </a:r>
            <a:r>
              <a:rPr lang="en-US" sz="1600" dirty="0">
                <a:effectLst/>
                <a:latin typeface="+mj-lt"/>
                <a:ea typeface="Calibri" panose="020F0502020204030204" pitchFamily="34" charset="0"/>
              </a:rPr>
              <a:t>e “why” of the decisions made by the district, </a:t>
            </a:r>
            <a:r>
              <a:rPr lang="en-US" sz="1600" dirty="0">
                <a:latin typeface="+mj-lt"/>
                <a:ea typeface="Calibri" panose="020F0502020204030204" pitchFamily="34" charset="0"/>
              </a:rPr>
              <a:t>such as </a:t>
            </a:r>
            <a:r>
              <a:rPr lang="en-US" sz="1600" dirty="0">
                <a:effectLst/>
                <a:latin typeface="+mj-lt"/>
                <a:ea typeface="Calibri" panose="020F0502020204030204" pitchFamily="34" charset="0"/>
              </a:rPr>
              <a:t>the closing of schools. During a </a:t>
            </a:r>
            <a:r>
              <a:rPr lang="en-US" sz="1600" dirty="0">
                <a:latin typeface="+mj-lt"/>
                <a:ea typeface="Calibri" panose="020F0502020204030204" pitchFamily="34" charset="0"/>
              </a:rPr>
              <a:t>pandemic</a:t>
            </a:r>
            <a:r>
              <a:rPr lang="en-US" sz="1600" dirty="0">
                <a:effectLst/>
                <a:latin typeface="+mj-lt"/>
                <a:ea typeface="Calibri" panose="020F0502020204030204" pitchFamily="34" charset="0"/>
              </a:rPr>
              <a:t>, citing safety as the primary reason for decisions and reinforcing the messaging around the health and safety of students, staff, and families </a:t>
            </a:r>
            <a:r>
              <a:rPr lang="en-US" sz="1600" dirty="0">
                <a:latin typeface="+mj-lt"/>
                <a:ea typeface="Calibri" panose="020F0502020204030204" pitchFamily="34" charset="0"/>
              </a:rPr>
              <a:t>helps generate</a:t>
            </a:r>
            <a:r>
              <a:rPr lang="en-US" sz="1600" dirty="0">
                <a:effectLst/>
                <a:latin typeface="+mj-lt"/>
                <a:ea typeface="Calibri" panose="020F0502020204030204" pitchFamily="34" charset="0"/>
              </a:rPr>
              <a:t> support and trust</a:t>
            </a:r>
            <a:r>
              <a:rPr lang="en-US" sz="1600" dirty="0">
                <a:latin typeface="+mj-lt"/>
                <a:ea typeface="Calibri" panose="020F0502020204030204" pitchFamily="34" charset="0"/>
              </a:rPr>
              <a:t> by stakeholders.</a:t>
            </a:r>
          </a:p>
          <a:p>
            <a:pPr marL="628650" lvl="1" indent="-171450">
              <a:buFont typeface="Arial" panose="020B0604020202020204" pitchFamily="34" charset="0"/>
              <a:buChar char="•"/>
            </a:pPr>
            <a:r>
              <a:rPr lang="en-US" sz="1600" dirty="0">
                <a:effectLst/>
                <a:latin typeface="+mj-lt"/>
                <a:ea typeface="Calibri" panose="020F0502020204030204" pitchFamily="34" charset="0"/>
              </a:rPr>
              <a:t>Having a crisis communications plan in place is vital in helping school districts respond in an emergency.  While </a:t>
            </a:r>
            <a:r>
              <a:rPr lang="en-US" sz="1600" dirty="0">
                <a:latin typeface="+mj-lt"/>
                <a:ea typeface="Calibri" panose="020F0502020204030204" pitchFamily="34" charset="0"/>
              </a:rPr>
              <a:t>crises vary, </a:t>
            </a:r>
            <a:r>
              <a:rPr lang="en-US" sz="1600" dirty="0">
                <a:effectLst/>
                <a:latin typeface="+mj-lt"/>
                <a:ea typeface="Calibri" panose="020F0502020204030204" pitchFamily="34" charset="0"/>
              </a:rPr>
              <a:t>the processes, flowchart, and systems </a:t>
            </a:r>
            <a:r>
              <a:rPr lang="en-US" sz="1600" dirty="0">
                <a:latin typeface="+mj-lt"/>
                <a:ea typeface="Calibri" panose="020F0502020204030204" pitchFamily="34" charset="0"/>
              </a:rPr>
              <a:t>in place can </a:t>
            </a:r>
            <a:r>
              <a:rPr lang="en-US" sz="1600" dirty="0">
                <a:effectLst/>
                <a:latin typeface="+mj-lt"/>
                <a:ea typeface="Calibri" panose="020F0502020204030204" pitchFamily="34" charset="0"/>
              </a:rPr>
              <a:t>help save time when a new emergency arises.  Updating and adjusting a crisis communications plan is helpful for public school districts to have a strategy in place when the next crisis emerges.</a:t>
            </a:r>
          </a:p>
          <a:p>
            <a:pPr marL="628650" lvl="1" indent="-171450">
              <a:buFont typeface="Arial" panose="020B0604020202020204" pitchFamily="34" charset="0"/>
              <a:buChar char="•"/>
            </a:pPr>
            <a:r>
              <a:rPr lang="en-US" sz="1600" dirty="0">
                <a:latin typeface="+mj-lt"/>
                <a:ea typeface="Times New Roman" panose="02020603050405020304" pitchFamily="18" charset="0"/>
              </a:rPr>
              <a:t>Both traditional and non-traditional communication strategies should be utilized in a pandemic to ensure all audiences are reached.  While traditional methods might reach some stakeholders, non-traditional methods should be explored during a pandemic to ensure more stakeholders are reached.</a:t>
            </a:r>
          </a:p>
          <a:p>
            <a:pPr marL="628650" lvl="1" indent="-171450">
              <a:buFont typeface="Arial" panose="020B0604020202020204" pitchFamily="34" charset="0"/>
              <a:buChar char="•"/>
            </a:pPr>
            <a:r>
              <a:rPr lang="en-US" sz="1600" dirty="0">
                <a:effectLst/>
                <a:latin typeface="+mj-lt"/>
                <a:ea typeface="Times New Roman" panose="02020603050405020304" pitchFamily="18" charset="0"/>
              </a:rPr>
              <a:t>Innovative communication st</a:t>
            </a:r>
            <a:r>
              <a:rPr lang="en-US" sz="1600" dirty="0">
                <a:latin typeface="+mj-lt"/>
                <a:ea typeface="Times New Roman" panose="02020603050405020304" pitchFamily="18" charset="0"/>
              </a:rPr>
              <a:t>rategies should be embraced by school districts during pandemic, such as live streaming and chats.</a:t>
            </a:r>
          </a:p>
          <a:p>
            <a:pPr marL="628650" lvl="1" indent="-171450">
              <a:buFont typeface="Arial" panose="020B0604020202020204" pitchFamily="34" charset="0"/>
              <a:buChar char="•"/>
            </a:pPr>
            <a:r>
              <a:rPr lang="en-US" sz="1600" dirty="0">
                <a:effectLst/>
                <a:latin typeface="+mj-lt"/>
                <a:ea typeface="Times New Roman" panose="02020603050405020304" pitchFamily="18" charset="0"/>
              </a:rPr>
              <a:t>During a pandemic, media outlets share a social responsibility to get the word out.  </a:t>
            </a:r>
            <a:r>
              <a:rPr lang="en-US" sz="1600" dirty="0">
                <a:latin typeface="+mj-lt"/>
                <a:ea typeface="Times New Roman" panose="02020603050405020304" pitchFamily="18" charset="0"/>
              </a:rPr>
              <a:t>School districts should enhance media partnerships and collaborate on new ways to communicate with audiences. </a:t>
            </a:r>
            <a:endParaRPr lang="en-US" sz="1600" dirty="0">
              <a:effectLst/>
              <a:latin typeface="+mj-lt"/>
              <a:ea typeface="Times New Roman" panose="02020603050405020304" pitchFamily="18" charset="0"/>
            </a:endParaRPr>
          </a:p>
          <a:p>
            <a:endParaRPr lang="en-US" sz="1600" dirty="0"/>
          </a:p>
        </p:txBody>
      </p:sp>
    </p:spTree>
    <p:extLst>
      <p:ext uri="{BB962C8B-B14F-4D97-AF65-F5344CB8AC3E}">
        <p14:creationId xmlns:p14="http://schemas.microsoft.com/office/powerpoint/2010/main" val="346808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99D31-CB43-4E07-9CF1-CCA726CF4DBE}"/>
              </a:ext>
            </a:extLst>
          </p:cNvPr>
          <p:cNvGraphicFramePr>
            <a:graphicFrameLocks noGrp="1"/>
          </p:cNvGraphicFramePr>
          <p:nvPr/>
        </p:nvGraphicFramePr>
        <p:xfrm>
          <a:off x="333830" y="609600"/>
          <a:ext cx="11524341" cy="5117964"/>
        </p:xfrm>
        <a:graphic>
          <a:graphicData uri="http://schemas.openxmlformats.org/drawingml/2006/table">
            <a:tbl>
              <a:tblPr firstRow="1" firstCol="1" bandRow="1">
                <a:tableStyleId>{8799B23B-EC83-4686-B30A-512413B5E67A}</a:tableStyleId>
              </a:tblPr>
              <a:tblGrid>
                <a:gridCol w="1613095">
                  <a:extLst>
                    <a:ext uri="{9D8B030D-6E8A-4147-A177-3AD203B41FA5}">
                      <a16:colId xmlns:a16="http://schemas.microsoft.com/office/drawing/2014/main" val="2827430347"/>
                    </a:ext>
                  </a:extLst>
                </a:gridCol>
                <a:gridCol w="1533272">
                  <a:extLst>
                    <a:ext uri="{9D8B030D-6E8A-4147-A177-3AD203B41FA5}">
                      <a16:colId xmlns:a16="http://schemas.microsoft.com/office/drawing/2014/main" val="1153742435"/>
                    </a:ext>
                  </a:extLst>
                </a:gridCol>
                <a:gridCol w="1533272">
                  <a:extLst>
                    <a:ext uri="{9D8B030D-6E8A-4147-A177-3AD203B41FA5}">
                      <a16:colId xmlns:a16="http://schemas.microsoft.com/office/drawing/2014/main" val="3269568986"/>
                    </a:ext>
                  </a:extLst>
                </a:gridCol>
                <a:gridCol w="1427842">
                  <a:extLst>
                    <a:ext uri="{9D8B030D-6E8A-4147-A177-3AD203B41FA5}">
                      <a16:colId xmlns:a16="http://schemas.microsoft.com/office/drawing/2014/main" val="440609134"/>
                    </a:ext>
                  </a:extLst>
                </a:gridCol>
                <a:gridCol w="1533272">
                  <a:extLst>
                    <a:ext uri="{9D8B030D-6E8A-4147-A177-3AD203B41FA5}">
                      <a16:colId xmlns:a16="http://schemas.microsoft.com/office/drawing/2014/main" val="2679884834"/>
                    </a:ext>
                  </a:extLst>
                </a:gridCol>
                <a:gridCol w="1533272">
                  <a:extLst>
                    <a:ext uri="{9D8B030D-6E8A-4147-A177-3AD203B41FA5}">
                      <a16:colId xmlns:a16="http://schemas.microsoft.com/office/drawing/2014/main" val="2359901946"/>
                    </a:ext>
                  </a:extLst>
                </a:gridCol>
                <a:gridCol w="1427842">
                  <a:extLst>
                    <a:ext uri="{9D8B030D-6E8A-4147-A177-3AD203B41FA5}">
                      <a16:colId xmlns:a16="http://schemas.microsoft.com/office/drawing/2014/main" val="636904622"/>
                    </a:ext>
                  </a:extLst>
                </a:gridCol>
                <a:gridCol w="922474">
                  <a:extLst>
                    <a:ext uri="{9D8B030D-6E8A-4147-A177-3AD203B41FA5}">
                      <a16:colId xmlns:a16="http://schemas.microsoft.com/office/drawing/2014/main" val="702782270"/>
                    </a:ext>
                  </a:extLst>
                </a:gridCol>
              </a:tblGrid>
              <a:tr h="253783">
                <a:tc>
                  <a:txBody>
                    <a:bodyPr/>
                    <a:lstStyle/>
                    <a:p>
                      <a:pPr marL="0" marR="0" algn="l">
                        <a:spcBef>
                          <a:spcPts val="0"/>
                        </a:spcBef>
                        <a:spcAft>
                          <a:spcPts val="0"/>
                        </a:spcAft>
                      </a:pPr>
                      <a:r>
                        <a:rPr lang="en-US" sz="1200">
                          <a:effectLst/>
                        </a:rPr>
                        <a:t>School District A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School District B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dirty="0">
                          <a:effectLst/>
                        </a:rPr>
                        <a:t>School District C</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School District D</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School District E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School District F</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School District G</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Overlap</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extLst>
                  <a:ext uri="{0D108BD9-81ED-4DB2-BD59-A6C34878D82A}">
                    <a16:rowId xmlns:a16="http://schemas.microsoft.com/office/drawing/2014/main" val="579155066"/>
                  </a:ext>
                </a:extLst>
              </a:tr>
              <a:tr h="253783">
                <a:tc>
                  <a:txBody>
                    <a:bodyPr/>
                    <a:lstStyle/>
                    <a:p>
                      <a:pPr marL="0" marR="0" algn="l">
                        <a:spcBef>
                          <a:spcPts val="0"/>
                        </a:spcBef>
                        <a:spcAft>
                          <a:spcPts val="0"/>
                        </a:spcAft>
                      </a:pPr>
                      <a:r>
                        <a:rPr lang="en-US" sz="1200">
                          <a:effectLst/>
                        </a:rPr>
                        <a:t>Safety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Safety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Safety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Safety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Safety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Safety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Safety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Yes (7/7)</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extLst>
                  <a:ext uri="{0D108BD9-81ED-4DB2-BD59-A6C34878D82A}">
                    <a16:rowId xmlns:a16="http://schemas.microsoft.com/office/drawing/2014/main" val="4003962065"/>
                  </a:ext>
                </a:extLst>
              </a:tr>
              <a:tr h="465270">
                <a:tc>
                  <a:txBody>
                    <a:bodyPr/>
                    <a:lstStyle/>
                    <a:p>
                      <a:pPr marL="0" marR="0" algn="l">
                        <a:spcBef>
                          <a:spcPts val="0"/>
                        </a:spcBef>
                        <a:spcAft>
                          <a:spcPts val="0"/>
                        </a:spcAft>
                      </a:pPr>
                      <a:r>
                        <a:rPr lang="en-US" sz="1200">
                          <a:effectLst/>
                        </a:rPr>
                        <a:t>Social Media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dirty="0">
                          <a:effectLst/>
                        </a:rPr>
                        <a:t>Social media </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Social media</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Social media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Social media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Social media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Social media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Yes </a:t>
                      </a:r>
                      <a:endParaRPr lang="en-US" sz="1300">
                        <a:effectLst/>
                      </a:endParaRPr>
                    </a:p>
                    <a:p>
                      <a:pPr marL="0" marR="0" algn="l">
                        <a:spcBef>
                          <a:spcPts val="0"/>
                        </a:spcBef>
                        <a:spcAft>
                          <a:spcPts val="0"/>
                        </a:spcAft>
                      </a:pPr>
                      <a:r>
                        <a:rPr lang="en-US" sz="1200">
                          <a:effectLst/>
                        </a:rPr>
                        <a:t>(7/7)</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extLst>
                  <a:ext uri="{0D108BD9-81ED-4DB2-BD59-A6C34878D82A}">
                    <a16:rowId xmlns:a16="http://schemas.microsoft.com/office/drawing/2014/main" val="2162668307"/>
                  </a:ext>
                </a:extLst>
              </a:tr>
              <a:tr h="676755">
                <a:tc>
                  <a:txBody>
                    <a:bodyPr/>
                    <a:lstStyle/>
                    <a:p>
                      <a:pPr marL="0" marR="0" algn="l">
                        <a:spcBef>
                          <a:spcPts val="0"/>
                        </a:spcBef>
                        <a:spcAft>
                          <a:spcPts val="0"/>
                        </a:spcAft>
                      </a:pPr>
                      <a:r>
                        <a:rPr lang="en-US" sz="1200">
                          <a:effectLst/>
                        </a:rPr>
                        <a:t>Leader of District Top Communicator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Leader of District Top Communicator</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Leader of District Top Communicator</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Leader of District Top Communicator</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Leader of District Top Communicator</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Leader of District Top Communicator</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Leader of District Top Communicator</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Yes (7/7)</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extLst>
                  <a:ext uri="{0D108BD9-81ED-4DB2-BD59-A6C34878D82A}">
                    <a16:rowId xmlns:a16="http://schemas.microsoft.com/office/drawing/2014/main" val="4139913551"/>
                  </a:ext>
                </a:extLst>
              </a:tr>
              <a:tr h="465270">
                <a:tc>
                  <a:txBody>
                    <a:bodyPr/>
                    <a:lstStyle/>
                    <a:p>
                      <a:pPr marL="0" marR="0" algn="l">
                        <a:spcBef>
                          <a:spcPts val="0"/>
                        </a:spcBef>
                        <a:spcAft>
                          <a:spcPts val="0"/>
                        </a:spcAft>
                      </a:pPr>
                      <a:r>
                        <a:rPr lang="en-US" sz="1200">
                          <a:effectLst/>
                        </a:rPr>
                        <a:t>Frequent News Updates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Frequent News Updates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Frequent News Updates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dirty="0">
                          <a:effectLst/>
                        </a:rPr>
                        <a:t>Frequent News Updates</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Frequent News Updates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Frequent News Updates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Frequent News Updates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Yes (7/7)</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extLst>
                  <a:ext uri="{0D108BD9-81ED-4DB2-BD59-A6C34878D82A}">
                    <a16:rowId xmlns:a16="http://schemas.microsoft.com/office/drawing/2014/main" val="1707190784"/>
                  </a:ext>
                </a:extLst>
              </a:tr>
              <a:tr h="465270">
                <a:tc>
                  <a:txBody>
                    <a:bodyPr/>
                    <a:lstStyle/>
                    <a:p>
                      <a:pPr marL="0" marR="0" algn="l">
                        <a:spcBef>
                          <a:spcPts val="0"/>
                        </a:spcBef>
                        <a:spcAft>
                          <a:spcPts val="0"/>
                        </a:spcAft>
                      </a:pPr>
                      <a:r>
                        <a:rPr lang="en-US" sz="1200">
                          <a:effectLst/>
                        </a:rPr>
                        <a:t>Two-way communication</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Need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Two-way communication</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Need</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Two-way communication</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Two-way communication</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Two-way communication</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No (5/7)</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extLst>
                  <a:ext uri="{0D108BD9-81ED-4DB2-BD59-A6C34878D82A}">
                    <a16:rowId xmlns:a16="http://schemas.microsoft.com/office/drawing/2014/main" val="1429726097"/>
                  </a:ext>
                </a:extLst>
              </a:tr>
              <a:tr h="676755">
                <a:tc>
                  <a:txBody>
                    <a:bodyPr/>
                    <a:lstStyle/>
                    <a:p>
                      <a:pPr marL="0" marR="0" algn="l">
                        <a:spcBef>
                          <a:spcPts val="0"/>
                        </a:spcBef>
                        <a:spcAft>
                          <a:spcPts val="0"/>
                        </a:spcAft>
                      </a:pPr>
                      <a:r>
                        <a:rPr lang="en-US" sz="1200">
                          <a:effectLst/>
                        </a:rPr>
                        <a:t>Crisis Communications Plan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Crisis Communications Plan</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Crisis Communications Plan</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Not formal plan, but yes protocols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Crisis Communications Plan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Crisis Communications Plan</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Not formal plan</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No (5/7)</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extLst>
                  <a:ext uri="{0D108BD9-81ED-4DB2-BD59-A6C34878D82A}">
                    <a16:rowId xmlns:a16="http://schemas.microsoft.com/office/drawing/2014/main" val="2209474532"/>
                  </a:ext>
                </a:extLst>
              </a:tr>
              <a:tr h="465270">
                <a:tc>
                  <a:txBody>
                    <a:bodyPr/>
                    <a:lstStyle/>
                    <a:p>
                      <a:pPr marL="0" marR="0" algn="l">
                        <a:spcBef>
                          <a:spcPts val="0"/>
                        </a:spcBef>
                        <a:spcAft>
                          <a:spcPts val="0"/>
                        </a:spcAft>
                      </a:pPr>
                      <a:r>
                        <a:rPr lang="en-US" sz="1200">
                          <a:effectLst/>
                        </a:rPr>
                        <a:t>Video Messages /Live Chats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Video Messages /Live Chats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Video Messages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Video Messages /Live Chats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Video Messages /Live Chats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Video Messages /Live Chats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Video Messages /Live Chats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Yes (7/7)</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extLst>
                  <a:ext uri="{0D108BD9-81ED-4DB2-BD59-A6C34878D82A}">
                    <a16:rowId xmlns:a16="http://schemas.microsoft.com/office/drawing/2014/main" val="3944627370"/>
                  </a:ext>
                </a:extLst>
              </a:tr>
              <a:tr h="253783">
                <a:tc>
                  <a:txBody>
                    <a:bodyPr/>
                    <a:lstStyle/>
                    <a:p>
                      <a:pPr marL="0" marR="0" algn="l">
                        <a:spcBef>
                          <a:spcPts val="0"/>
                        </a:spcBef>
                        <a:spcAft>
                          <a:spcPts val="0"/>
                        </a:spcAft>
                      </a:pPr>
                      <a:r>
                        <a:rPr lang="en-US" sz="1200">
                          <a:effectLst/>
                        </a:rPr>
                        <a:t>Media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Media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Media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Media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Media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Media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Media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Yes (7/7)</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extLst>
                  <a:ext uri="{0D108BD9-81ED-4DB2-BD59-A6C34878D82A}">
                    <a16:rowId xmlns:a16="http://schemas.microsoft.com/office/drawing/2014/main" val="3453006332"/>
                  </a:ext>
                </a:extLst>
              </a:tr>
              <a:tr h="465270">
                <a:tc>
                  <a:txBody>
                    <a:bodyPr/>
                    <a:lstStyle/>
                    <a:p>
                      <a:pPr marL="0" marR="0" algn="l">
                        <a:spcBef>
                          <a:spcPts val="0"/>
                        </a:spcBef>
                        <a:spcAft>
                          <a:spcPts val="0"/>
                        </a:spcAft>
                      </a:pPr>
                      <a:r>
                        <a:rPr lang="en-US" sz="1200">
                          <a:effectLst/>
                        </a:rPr>
                        <a:t>Traditional Platforms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Traditional Platforms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Traditional Platforms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Traditional Platforms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Traditional Platforms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Traditional Platforms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Traditional Platforms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Yes (7/7)</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extLst>
                  <a:ext uri="{0D108BD9-81ED-4DB2-BD59-A6C34878D82A}">
                    <a16:rowId xmlns:a16="http://schemas.microsoft.com/office/drawing/2014/main" val="3941260696"/>
                  </a:ext>
                </a:extLst>
              </a:tr>
              <a:tr h="676755">
                <a:tc>
                  <a:txBody>
                    <a:bodyPr/>
                    <a:lstStyle/>
                    <a:p>
                      <a:pPr marL="0" marR="0" algn="l">
                        <a:spcBef>
                          <a:spcPts val="0"/>
                        </a:spcBef>
                        <a:spcAft>
                          <a:spcPts val="0"/>
                        </a:spcAft>
                      </a:pPr>
                      <a:r>
                        <a:rPr lang="en-US" sz="1200">
                          <a:effectLst/>
                        </a:rPr>
                        <a:t>Innovative Communication Platforms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Innovative Communication Platforms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Innovative Communication Platforms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Innovative Communication Platforms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Innovative Communication Platforms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Innovative Communication Platforms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a:effectLst/>
                        </a:rPr>
                        <a:t>Innovative Communication Platforms</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tc>
                  <a:txBody>
                    <a:bodyPr/>
                    <a:lstStyle/>
                    <a:p>
                      <a:pPr marL="0" marR="0" algn="l">
                        <a:spcBef>
                          <a:spcPts val="0"/>
                        </a:spcBef>
                        <a:spcAft>
                          <a:spcPts val="0"/>
                        </a:spcAft>
                      </a:pPr>
                      <a:r>
                        <a:rPr lang="en-US" sz="1200" dirty="0">
                          <a:effectLst/>
                        </a:rPr>
                        <a:t>Yes (7/7)</a:t>
                      </a:r>
                      <a:endParaRPr lang="en-US"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89" marR="74289" marT="0" marB="0"/>
                </a:tc>
                <a:extLst>
                  <a:ext uri="{0D108BD9-81ED-4DB2-BD59-A6C34878D82A}">
                    <a16:rowId xmlns:a16="http://schemas.microsoft.com/office/drawing/2014/main" val="2185681592"/>
                  </a:ext>
                </a:extLst>
              </a:tr>
            </a:tbl>
          </a:graphicData>
        </a:graphic>
      </p:graphicFrame>
      <p:sp>
        <p:nvSpPr>
          <p:cNvPr id="3" name="TextBox 2">
            <a:extLst>
              <a:ext uri="{FF2B5EF4-FFF2-40B4-BE49-F238E27FC236}">
                <a16:creationId xmlns:a16="http://schemas.microsoft.com/office/drawing/2014/main" id="{87C97EE2-3048-48D2-AB66-17DA487DB068}"/>
              </a:ext>
            </a:extLst>
          </p:cNvPr>
          <p:cNvSpPr txBox="1"/>
          <p:nvPr/>
        </p:nvSpPr>
        <p:spPr>
          <a:xfrm>
            <a:off x="4426226" y="172278"/>
            <a:ext cx="4518991" cy="400110"/>
          </a:xfrm>
          <a:prstGeom prst="rect">
            <a:avLst/>
          </a:prstGeom>
          <a:noFill/>
        </p:spPr>
        <p:txBody>
          <a:bodyPr wrap="square" rtlCol="0">
            <a:spAutoFit/>
          </a:bodyPr>
          <a:lstStyle/>
          <a:p>
            <a:r>
              <a:rPr lang="en-US" sz="2000" dirty="0">
                <a:latin typeface="+mj-lt"/>
              </a:rPr>
              <a:t>EMERGING THEMES</a:t>
            </a:r>
          </a:p>
        </p:txBody>
      </p:sp>
    </p:spTree>
    <p:extLst>
      <p:ext uri="{BB962C8B-B14F-4D97-AF65-F5344CB8AC3E}">
        <p14:creationId xmlns:p14="http://schemas.microsoft.com/office/powerpoint/2010/main" val="859671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438B-5FC3-4ECE-82E5-60849DCFAD81}"/>
              </a:ext>
            </a:extLst>
          </p:cNvPr>
          <p:cNvSpPr>
            <a:spLocks noGrp="1"/>
          </p:cNvSpPr>
          <p:nvPr>
            <p:ph type="title"/>
          </p:nvPr>
        </p:nvSpPr>
        <p:spPr/>
        <p:txBody>
          <a:bodyPr/>
          <a:lstStyle/>
          <a:p>
            <a:pPr algn="ctr"/>
            <a:r>
              <a:rPr lang="en-US" dirty="0"/>
              <a:t>Conclusion </a:t>
            </a:r>
          </a:p>
        </p:txBody>
      </p:sp>
      <p:sp>
        <p:nvSpPr>
          <p:cNvPr id="15" name="TextBox 14">
            <a:extLst>
              <a:ext uri="{FF2B5EF4-FFF2-40B4-BE49-F238E27FC236}">
                <a16:creationId xmlns:a16="http://schemas.microsoft.com/office/drawing/2014/main" id="{B3B5B361-722D-4B3C-8526-D06AC820694F}"/>
              </a:ext>
            </a:extLst>
          </p:cNvPr>
          <p:cNvSpPr txBox="1"/>
          <p:nvPr/>
        </p:nvSpPr>
        <p:spPr>
          <a:xfrm>
            <a:off x="967171" y="1896501"/>
            <a:ext cx="10257657" cy="5632311"/>
          </a:xfrm>
          <a:prstGeom prst="rect">
            <a:avLst/>
          </a:prstGeom>
          <a:noFill/>
        </p:spPr>
        <p:txBody>
          <a:bodyPr wrap="square" rtlCol="0">
            <a:spAutoFit/>
          </a:bodyPr>
          <a:lstStyle/>
          <a:p>
            <a:pPr marL="0" marR="0" indent="228600">
              <a:spcBef>
                <a:spcPts val="0"/>
              </a:spcBef>
              <a:spcAft>
                <a:spcPts val="0"/>
              </a:spcAft>
            </a:pPr>
            <a:r>
              <a:rPr lang="en-US" dirty="0">
                <a:effectLst/>
                <a:latin typeface="+mj-lt"/>
                <a:ea typeface="Calibri" panose="020F0502020204030204" pitchFamily="34" charset="0"/>
              </a:rPr>
              <a:t>The findings of this study expanded the work of researchers in the area of crisis communications in the midst of a global pandemic.  The rich themes that emerged from the qualitative research are the following:</a:t>
            </a:r>
            <a:endParaRPr lang="en-US" dirty="0">
              <a:latin typeface="+mj-lt"/>
              <a:ea typeface="Calibri" panose="020F0502020204030204" pitchFamily="34" charset="0"/>
            </a:endParaRPr>
          </a:p>
          <a:p>
            <a:pPr marL="342900" marR="0" indent="-342900">
              <a:spcBef>
                <a:spcPts val="0"/>
              </a:spcBef>
              <a:spcAft>
                <a:spcPts val="0"/>
              </a:spcAft>
              <a:buFont typeface="Arial" panose="020B0604020202020204" pitchFamily="34" charset="0"/>
              <a:buChar char="•"/>
            </a:pPr>
            <a:endParaRPr lang="en-US" dirty="0">
              <a:effectLst/>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Communication during a crisis should highlight the safety and well-being of students and staff as the primary reason for any changes communicated to internal and external stakeholders.</a:t>
            </a:r>
            <a:endParaRPr lang="en-US" dirty="0">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endParaRPr lang="en-US" dirty="0">
              <a:effectLst/>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Top executive level educational administrators (school superintendents or chancellors) are the face of the district during a crisis and the most significant voice of the school district and should lead front and center with empathy.</a:t>
            </a:r>
            <a:endParaRPr lang="en-US" dirty="0">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endParaRPr lang="en-US" dirty="0">
              <a:effectLst/>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dirty="0">
                <a:effectLst/>
                <a:latin typeface="+mj-lt"/>
                <a:ea typeface="Calibri" panose="020F0502020204030204" pitchFamily="34" charset="0"/>
                <a:cs typeface="Times New Roman" panose="02020603050405020304" pitchFamily="18" charset="0"/>
              </a:rPr>
              <a:t>Crisis communication should be updated frequently and be disseminated in multiple platforms, both traditional and non-traditional, to reach different audiences facing diverse challenges in a crisis.</a:t>
            </a:r>
            <a:r>
              <a:rPr lang="en-US" dirty="0">
                <a:effectLst/>
                <a:latin typeface="+mj-lt"/>
                <a:ea typeface="Times New Roman" panose="02020603050405020304" pitchFamily="18" charset="0"/>
                <a:cs typeface="Times New Roman" panose="02020603050405020304" pitchFamily="18" charset="0"/>
              </a:rPr>
              <a:t> </a:t>
            </a:r>
            <a:r>
              <a:rPr lang="en-US" dirty="0">
                <a:effectLst/>
                <a:latin typeface="+mj-lt"/>
                <a:ea typeface="Times New Roman" panose="02020603050405020304" pitchFamily="18" charset="0"/>
              </a:rPr>
              <a:t> </a:t>
            </a:r>
          </a:p>
          <a:p>
            <a:pPr marL="0" marR="0">
              <a:spcBef>
                <a:spcPts val="0"/>
              </a:spcBef>
              <a:spcAft>
                <a:spcPts val="0"/>
              </a:spcAft>
            </a:pPr>
            <a:r>
              <a:rPr lang="en-US" dirty="0">
                <a:effectLst/>
                <a:latin typeface="+mj-lt"/>
                <a:ea typeface="Times New Roman" panose="02020603050405020304" pitchFamily="18" charset="0"/>
              </a:rPr>
              <a:t> </a:t>
            </a:r>
          </a:p>
          <a:p>
            <a:pPr marL="0" marR="0">
              <a:spcBef>
                <a:spcPts val="0"/>
              </a:spcBef>
              <a:spcAft>
                <a:spcPts val="0"/>
              </a:spcAft>
            </a:pPr>
            <a:r>
              <a:rPr lang="en-US" dirty="0">
                <a:effectLst/>
                <a:latin typeface="+mj-lt"/>
                <a:ea typeface="Times New Roman" panose="02020603050405020304" pitchFamily="18" charset="0"/>
              </a:rPr>
              <a:t> </a:t>
            </a:r>
          </a:p>
          <a:p>
            <a:pPr marL="0" marR="0">
              <a:spcBef>
                <a:spcPts val="0"/>
              </a:spcBef>
              <a:spcAft>
                <a:spcPts val="0"/>
              </a:spcAft>
            </a:pPr>
            <a:r>
              <a:rPr lang="en-US" dirty="0">
                <a:effectLst/>
                <a:latin typeface="+mj-lt"/>
                <a:ea typeface="Times New Roman" panose="02020603050405020304" pitchFamily="18" charset="0"/>
              </a:rPr>
              <a:t> </a:t>
            </a:r>
          </a:p>
          <a:p>
            <a:pPr marL="0" marR="0">
              <a:spcBef>
                <a:spcPts val="0"/>
              </a:spcBef>
              <a:spcAft>
                <a:spcPts val="0"/>
              </a:spcAft>
            </a:pPr>
            <a:r>
              <a:rPr lang="en-US" dirty="0">
                <a:effectLst/>
                <a:latin typeface="+mj-lt"/>
                <a:ea typeface="Times New Roman" panose="02020603050405020304" pitchFamily="18" charset="0"/>
              </a:rPr>
              <a:t> </a:t>
            </a:r>
          </a:p>
          <a:p>
            <a:endParaRPr lang="en-US" dirty="0"/>
          </a:p>
        </p:txBody>
      </p:sp>
    </p:spTree>
    <p:extLst>
      <p:ext uri="{BB962C8B-B14F-4D97-AF65-F5344CB8AC3E}">
        <p14:creationId xmlns:p14="http://schemas.microsoft.com/office/powerpoint/2010/main" val="85431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D0B8-E690-4943-BF11-A1913C0DCE39}"/>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700CA1D5-2A6D-40D0-AE73-78653F8CFB8D}"/>
              </a:ext>
            </a:extLst>
          </p:cNvPr>
          <p:cNvSpPr>
            <a:spLocks noGrp="1"/>
          </p:cNvSpPr>
          <p:nvPr>
            <p:ph idx="1"/>
          </p:nvPr>
        </p:nvSpPr>
        <p:spPr>
          <a:xfrm>
            <a:off x="1097280" y="2001078"/>
            <a:ext cx="10630894" cy="4187687"/>
          </a:xfrm>
        </p:spPr>
        <p:txBody>
          <a:bodyPr>
            <a:normAutofit fontScale="85000" lnSpcReduction="20000"/>
          </a:bodyPr>
          <a:lstStyle/>
          <a:p>
            <a:pPr lvl="1">
              <a:spcBef>
                <a:spcPts val="0"/>
              </a:spcBef>
              <a:spcAft>
                <a:spcPts val="0"/>
              </a:spcAft>
              <a:buFont typeface="Arial" panose="020B0604020202020204" pitchFamily="34" charset="0"/>
              <a:buChar char="•"/>
            </a:pPr>
            <a:r>
              <a:rPr lang="en-US" sz="2400" dirty="0">
                <a:effectLst/>
                <a:latin typeface="+mj-lt"/>
                <a:ea typeface="Calibri" panose="020F0502020204030204" pitchFamily="34" charset="0"/>
                <a:cs typeface="Times New Roman" panose="02020603050405020304" pitchFamily="18" charset="0"/>
              </a:rPr>
              <a:t>Social media is heavily utilized by all stakeholders during a crisis and school districts should not shy away from utilizing social media platforms to provide updates, but also to open a two-way communications window with stakeholders.</a:t>
            </a:r>
            <a:endParaRPr lang="en-US" sz="2400" dirty="0">
              <a:latin typeface="+mj-lt"/>
              <a:ea typeface="Calibri" panose="020F0502020204030204" pitchFamily="34" charset="0"/>
              <a:cs typeface="Times New Roman" panose="02020603050405020304" pitchFamily="18" charset="0"/>
            </a:endParaRPr>
          </a:p>
          <a:p>
            <a:pPr lvl="1">
              <a:spcBef>
                <a:spcPts val="0"/>
              </a:spcBef>
              <a:spcAft>
                <a:spcPts val="0"/>
              </a:spcAft>
              <a:buFont typeface="Arial" panose="020B0604020202020204" pitchFamily="34" charset="0"/>
              <a:buChar char="•"/>
            </a:pPr>
            <a:endParaRPr lang="en-US" sz="2400" dirty="0">
              <a:effectLst/>
              <a:latin typeface="+mj-lt"/>
              <a:ea typeface="Calibri" panose="020F0502020204030204" pitchFamily="34" charset="0"/>
              <a:cs typeface="Times New Roman" panose="02020603050405020304" pitchFamily="18" charset="0"/>
            </a:endParaRPr>
          </a:p>
          <a:p>
            <a:pPr lvl="1">
              <a:spcBef>
                <a:spcPts val="0"/>
              </a:spcBef>
              <a:spcAft>
                <a:spcPts val="0"/>
              </a:spcAft>
              <a:buFont typeface="Arial" panose="020B0604020202020204" pitchFamily="34" charset="0"/>
              <a:buChar char="•"/>
            </a:pPr>
            <a:r>
              <a:rPr lang="en-US" sz="2400" dirty="0">
                <a:effectLst/>
                <a:latin typeface="+mj-lt"/>
                <a:ea typeface="Calibri" panose="020F0502020204030204" pitchFamily="34" charset="0"/>
                <a:cs typeface="Times New Roman" panose="02020603050405020304" pitchFamily="18" charset="0"/>
              </a:rPr>
              <a:t>Crisis communications plans provide guidance but should be adaptive depending on the crisis.</a:t>
            </a:r>
          </a:p>
          <a:p>
            <a:pPr lvl="1">
              <a:spcBef>
                <a:spcPts val="0"/>
              </a:spcBef>
              <a:spcAft>
                <a:spcPts val="0"/>
              </a:spcAft>
              <a:buFont typeface="Arial" panose="020B0604020202020204" pitchFamily="34" charset="0"/>
              <a:buChar char="•"/>
            </a:pPr>
            <a:endParaRPr lang="en-US" sz="2400" dirty="0">
              <a:effectLst/>
              <a:latin typeface="+mj-lt"/>
              <a:ea typeface="Calibri" panose="020F0502020204030204" pitchFamily="34" charset="0"/>
              <a:cs typeface="Times New Roman" panose="02020603050405020304" pitchFamily="18" charset="0"/>
            </a:endParaRPr>
          </a:p>
          <a:p>
            <a:pPr lvl="1">
              <a:spcBef>
                <a:spcPts val="0"/>
              </a:spcBef>
              <a:spcAft>
                <a:spcPts val="0"/>
              </a:spcAft>
              <a:buFont typeface="Arial" panose="020B0604020202020204" pitchFamily="34" charset="0"/>
              <a:buChar char="•"/>
            </a:pPr>
            <a:r>
              <a:rPr lang="en-US" sz="2400" dirty="0">
                <a:effectLst/>
                <a:latin typeface="+mj-lt"/>
                <a:ea typeface="Calibri" panose="020F0502020204030204" pitchFamily="34" charset="0"/>
                <a:cs typeface="Times New Roman" panose="02020603050405020304" pitchFamily="18" charset="0"/>
              </a:rPr>
              <a:t>Partnerships with media outlets are imperative during a crisis to expand reach and inform and educate the district’s stakeholders.</a:t>
            </a:r>
            <a:endParaRPr lang="en-US" sz="2400" dirty="0">
              <a:latin typeface="+mj-lt"/>
              <a:ea typeface="Calibri" panose="020F0502020204030204" pitchFamily="34" charset="0"/>
              <a:cs typeface="Times New Roman" panose="02020603050405020304" pitchFamily="18" charset="0"/>
            </a:endParaRPr>
          </a:p>
          <a:p>
            <a:pPr lvl="1">
              <a:spcBef>
                <a:spcPts val="0"/>
              </a:spcBef>
              <a:spcAft>
                <a:spcPts val="0"/>
              </a:spcAft>
              <a:buFont typeface="Arial" panose="020B0604020202020204" pitchFamily="34" charset="0"/>
              <a:buChar char="•"/>
            </a:pPr>
            <a:endParaRPr lang="en-US" sz="2400" dirty="0">
              <a:effectLst/>
              <a:latin typeface="+mj-lt"/>
              <a:ea typeface="Calibri" panose="020F0502020204030204" pitchFamily="34" charset="0"/>
              <a:cs typeface="Times New Roman" panose="02020603050405020304" pitchFamily="18" charset="0"/>
            </a:endParaRPr>
          </a:p>
          <a:p>
            <a:pPr lvl="1">
              <a:spcBef>
                <a:spcPts val="0"/>
              </a:spcBef>
              <a:spcAft>
                <a:spcPts val="0"/>
              </a:spcAft>
              <a:buFont typeface="Arial" panose="020B0604020202020204" pitchFamily="34" charset="0"/>
              <a:buChar char="•"/>
            </a:pPr>
            <a:r>
              <a:rPr lang="en-US" sz="2400" dirty="0">
                <a:effectLst/>
                <a:latin typeface="+mj-lt"/>
                <a:ea typeface="Calibri" panose="020F0502020204030204" pitchFamily="34" charset="0"/>
                <a:cs typeface="Times New Roman" panose="02020603050405020304" pitchFamily="18" charset="0"/>
              </a:rPr>
              <a:t>Out-of-the-box communication methods should be utilized to break messaging barriers created by a crisis.</a:t>
            </a:r>
            <a:endParaRPr lang="en-US" sz="2400" dirty="0">
              <a:effectLst/>
              <a:latin typeface="+mj-lt"/>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effectLst/>
              <a:latin typeface="+mj-lt"/>
              <a:ea typeface="Calibri" panose="020F0502020204030204" pitchFamily="34" charset="0"/>
            </a:endParaRPr>
          </a:p>
          <a:p>
            <a:pPr marL="0" marR="0">
              <a:spcBef>
                <a:spcPts val="0"/>
              </a:spcBef>
              <a:spcAft>
                <a:spcPts val="0"/>
              </a:spcAft>
            </a:pPr>
            <a:r>
              <a:rPr lang="en-US" sz="2400" dirty="0">
                <a:effectLst/>
                <a:latin typeface="+mj-lt"/>
                <a:ea typeface="Calibri" panose="020F0502020204030204" pitchFamily="34" charset="0"/>
              </a:rPr>
              <a:t>   The data gathered supports the emerging themes identified through the qualitative research and corroborate that connecting with stakeholders during a global pandemic, when school is out, crisis communication is in.</a:t>
            </a:r>
            <a:endParaRPr lang="en-US" sz="2400" dirty="0">
              <a:effectLst/>
              <a:latin typeface="+mj-lt"/>
              <a:ea typeface="Times New Roman" panose="02020603050405020304" pitchFamily="18" charset="0"/>
            </a:endParaRPr>
          </a:p>
          <a:p>
            <a:endParaRPr lang="en-US" dirty="0"/>
          </a:p>
        </p:txBody>
      </p:sp>
    </p:spTree>
    <p:extLst>
      <p:ext uri="{BB962C8B-B14F-4D97-AF65-F5344CB8AC3E}">
        <p14:creationId xmlns:p14="http://schemas.microsoft.com/office/powerpoint/2010/main" val="3869059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60BC-0BD2-48E8-BD00-A12DDA0839B1}"/>
              </a:ext>
            </a:extLst>
          </p:cNvPr>
          <p:cNvSpPr>
            <a:spLocks noGrp="1"/>
          </p:cNvSpPr>
          <p:nvPr>
            <p:ph type="title"/>
          </p:nvPr>
        </p:nvSpPr>
        <p:spPr/>
        <p:txBody>
          <a:bodyPr/>
          <a:lstStyle/>
          <a:p>
            <a:pPr algn="ctr"/>
            <a:r>
              <a:rPr lang="en-US" dirty="0"/>
              <a:t>QUESTIONS</a:t>
            </a:r>
          </a:p>
        </p:txBody>
      </p:sp>
    </p:spTree>
    <p:extLst>
      <p:ext uri="{BB962C8B-B14F-4D97-AF65-F5344CB8AC3E}">
        <p14:creationId xmlns:p14="http://schemas.microsoft.com/office/powerpoint/2010/main" val="283351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34F23-0FF6-4816-903A-20B513273543}"/>
              </a:ext>
            </a:extLst>
          </p:cNvPr>
          <p:cNvSpPr>
            <a:spLocks noGrp="1"/>
          </p:cNvSpPr>
          <p:nvPr>
            <p:ph type="title"/>
          </p:nvPr>
        </p:nvSpPr>
        <p:spPr>
          <a:xfrm>
            <a:off x="1097280" y="286603"/>
            <a:ext cx="10058400" cy="1450757"/>
          </a:xfrm>
        </p:spPr>
        <p:txBody>
          <a:bodyPr vert="horz" lIns="91440" tIns="45720" rIns="91440" bIns="45720" rtlCol="0" anchor="b">
            <a:normAutofit/>
          </a:bodyPr>
          <a:lstStyle/>
          <a:p>
            <a:pPr algn="ctr"/>
            <a:r>
              <a:rPr lang="en-US" sz="4800" dirty="0"/>
              <a:t>Introduction</a:t>
            </a:r>
          </a:p>
        </p:txBody>
      </p:sp>
      <p:cxnSp>
        <p:nvCxnSpPr>
          <p:cNvPr id="20" name="Straight Connector 19">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erson posing for the camera&#10;&#10;Description automatically generated">
            <a:extLst>
              <a:ext uri="{FF2B5EF4-FFF2-40B4-BE49-F238E27FC236}">
                <a16:creationId xmlns:a16="http://schemas.microsoft.com/office/drawing/2014/main" id="{455D59CA-B61B-48D1-BB1F-210BF1DC9234}"/>
              </a:ext>
            </a:extLst>
          </p:cNvPr>
          <p:cNvPicPr>
            <a:picLocks noGrp="1" noChangeAspect="1"/>
          </p:cNvPicPr>
          <p:nvPr>
            <p:ph sz="half" idx="1"/>
          </p:nvPr>
        </p:nvPicPr>
        <p:blipFill rotWithShape="1">
          <a:blip r:embed="rId2"/>
          <a:srcRect r="1" b="17380"/>
          <a:stretch/>
        </p:blipFill>
        <p:spPr>
          <a:xfrm>
            <a:off x="1914775" y="1914318"/>
            <a:ext cx="3044106" cy="3760885"/>
          </a:xfrm>
          <a:prstGeom prst="rect">
            <a:avLst/>
          </a:prstGeom>
        </p:spPr>
      </p:pic>
      <p:pic>
        <p:nvPicPr>
          <p:cNvPr id="7" name="Content Placeholder 6" descr="A person wearing a suit and tie&#10;&#10;Description automatically generated with medium confidence">
            <a:extLst>
              <a:ext uri="{FF2B5EF4-FFF2-40B4-BE49-F238E27FC236}">
                <a16:creationId xmlns:a16="http://schemas.microsoft.com/office/drawing/2014/main" id="{8B77DF3A-9897-416D-8A3F-D59AF34DC426}"/>
              </a:ext>
            </a:extLst>
          </p:cNvPr>
          <p:cNvPicPr>
            <a:picLocks noChangeAspect="1"/>
          </p:cNvPicPr>
          <p:nvPr/>
        </p:nvPicPr>
        <p:blipFill rotWithShape="1">
          <a:blip r:embed="rId3"/>
          <a:srcRect l="11279" r="7778" b="-2"/>
          <a:stretch/>
        </p:blipFill>
        <p:spPr>
          <a:xfrm>
            <a:off x="6759852" y="1914330"/>
            <a:ext cx="3044106" cy="3760873"/>
          </a:xfrm>
          <a:prstGeom prst="rect">
            <a:avLst/>
          </a:prstGeom>
        </p:spPr>
      </p:pic>
      <p:sp>
        <p:nvSpPr>
          <p:cNvPr id="22" name="Rectangle 21">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3FBF28FB-2C5E-4676-A2EB-27D6DDB926B5}"/>
              </a:ext>
            </a:extLst>
          </p:cNvPr>
          <p:cNvSpPr txBox="1"/>
          <p:nvPr/>
        </p:nvSpPr>
        <p:spPr>
          <a:xfrm>
            <a:off x="1377981" y="5730475"/>
            <a:ext cx="4197749"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Dr. Rebecca Suarez, Ed.D./J.D.</a:t>
            </a:r>
          </a:p>
          <a:p>
            <a:pPr algn="ctr"/>
            <a:r>
              <a:rPr lang="en-US" sz="1600" dirty="0">
                <a:latin typeface="Times New Roman" panose="02020603050405020304" pitchFamily="18" charset="0"/>
                <a:cs typeface="Times New Roman" panose="02020603050405020304" pitchFamily="18" charset="0"/>
              </a:rPr>
              <a:t>Former Chief of Communications, News Anchor</a:t>
            </a:r>
          </a:p>
        </p:txBody>
      </p:sp>
      <p:sp>
        <p:nvSpPr>
          <p:cNvPr id="10" name="TextBox 9">
            <a:extLst>
              <a:ext uri="{FF2B5EF4-FFF2-40B4-BE49-F238E27FC236}">
                <a16:creationId xmlns:a16="http://schemas.microsoft.com/office/drawing/2014/main" id="{F21C4614-A44D-450A-8707-E009D302A717}"/>
              </a:ext>
            </a:extLst>
          </p:cNvPr>
          <p:cNvSpPr txBox="1"/>
          <p:nvPr/>
        </p:nvSpPr>
        <p:spPr>
          <a:xfrm>
            <a:off x="6616271" y="5730476"/>
            <a:ext cx="3660250"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Dr. Walter Bevers, Ed.D.</a:t>
            </a:r>
          </a:p>
          <a:p>
            <a:pPr algn="ctr"/>
            <a:r>
              <a:rPr lang="en-US" sz="1600" dirty="0">
                <a:latin typeface="Times New Roman" panose="02020603050405020304" pitchFamily="18" charset="0"/>
                <a:cs typeface="Times New Roman" panose="02020603050405020304" pitchFamily="18" charset="0"/>
              </a:rPr>
              <a:t>Director of Doctoral Studies, HBU</a:t>
            </a:r>
          </a:p>
        </p:txBody>
      </p:sp>
    </p:spTree>
    <p:extLst>
      <p:ext uri="{BB962C8B-B14F-4D97-AF65-F5344CB8AC3E}">
        <p14:creationId xmlns:p14="http://schemas.microsoft.com/office/powerpoint/2010/main" val="229400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89CF-17F3-4D84-A2D9-7B699B7E9238}"/>
              </a:ext>
            </a:extLst>
          </p:cNvPr>
          <p:cNvSpPr>
            <a:spLocks noGrp="1"/>
          </p:cNvSpPr>
          <p:nvPr>
            <p:ph type="title"/>
          </p:nvPr>
        </p:nvSpPr>
        <p:spPr/>
        <p:txBody>
          <a:bodyPr/>
          <a:lstStyle/>
          <a:p>
            <a:pPr algn="ctr"/>
            <a:r>
              <a:rPr lang="en-US" dirty="0">
                <a:solidFill>
                  <a:schemeClr val="tx1"/>
                </a:solidFill>
              </a:rPr>
              <a:t>Introduction</a:t>
            </a:r>
          </a:p>
        </p:txBody>
      </p:sp>
      <p:sp>
        <p:nvSpPr>
          <p:cNvPr id="3" name="Content Placeholder 2">
            <a:extLst>
              <a:ext uri="{FF2B5EF4-FFF2-40B4-BE49-F238E27FC236}">
                <a16:creationId xmlns:a16="http://schemas.microsoft.com/office/drawing/2014/main" id="{C79D32F7-E7FE-4BB1-A226-EEF7E27D244A}"/>
              </a:ext>
            </a:extLst>
          </p:cNvPr>
          <p:cNvSpPr>
            <a:spLocks noGrp="1"/>
          </p:cNvSpPr>
          <p:nvPr>
            <p:ph idx="1"/>
          </p:nvPr>
        </p:nvSpPr>
        <p:spPr>
          <a:xfrm>
            <a:off x="569843" y="1922670"/>
            <a:ext cx="11317357" cy="4239591"/>
          </a:xfrm>
        </p:spPr>
        <p:txBody>
          <a:bodyPr>
            <a:normAutofit/>
          </a:bodyPr>
          <a:lstStyle/>
          <a:p>
            <a:pPr lvl="1">
              <a:lnSpc>
                <a:spcPct val="120000"/>
              </a:lnSpc>
              <a:spcBef>
                <a:spcPts val="0"/>
              </a:spcBef>
              <a:spcAft>
                <a:spcPts val="0"/>
              </a:spcAft>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In March 2020, t</a:t>
            </a:r>
            <a:r>
              <a:rPr lang="en-US" sz="2000" dirty="0">
                <a:solidFill>
                  <a:schemeClr val="tx1"/>
                </a:solidFill>
                <a:effectLst/>
                <a:latin typeface="+mj-lt"/>
                <a:ea typeface="Calibri" panose="020F0502020204030204" pitchFamily="34" charset="0"/>
                <a:cs typeface="Times New Roman" panose="02020603050405020304" pitchFamily="18" charset="0"/>
              </a:rPr>
              <a:t>he Coronavirus (COVID-19) swiftly spread around the </a:t>
            </a:r>
            <a:r>
              <a:rPr lang="en-US" sz="2000" dirty="0">
                <a:solidFill>
                  <a:schemeClr val="tx1"/>
                </a:solidFill>
                <a:latin typeface="+mj-lt"/>
                <a:ea typeface="Calibri" panose="020F0502020204030204" pitchFamily="34" charset="0"/>
                <a:cs typeface="Times New Roman" panose="02020603050405020304" pitchFamily="18" charset="0"/>
              </a:rPr>
              <a:t>world</a:t>
            </a:r>
            <a:r>
              <a:rPr lang="en-US" sz="2000" dirty="0">
                <a:solidFill>
                  <a:schemeClr val="tx1"/>
                </a:solidFill>
                <a:effectLst/>
                <a:latin typeface="+mj-lt"/>
                <a:ea typeface="Calibri" panose="020F0502020204030204" pitchFamily="34" charset="0"/>
                <a:cs typeface="Times New Roman" panose="02020603050405020304" pitchFamily="18" charset="0"/>
              </a:rPr>
              <a:t> causing a </a:t>
            </a:r>
            <a:r>
              <a:rPr lang="en-US" sz="2000" dirty="0">
                <a:solidFill>
                  <a:schemeClr val="tx1"/>
                </a:solidFill>
                <a:latin typeface="+mj-lt"/>
                <a:ea typeface="Calibri" panose="020F0502020204030204" pitchFamily="34" charset="0"/>
                <a:cs typeface="Times New Roman" panose="02020603050405020304" pitchFamily="18" charset="0"/>
              </a:rPr>
              <a:t>global </a:t>
            </a:r>
            <a:r>
              <a:rPr lang="en-US" sz="2000" dirty="0">
                <a:solidFill>
                  <a:schemeClr val="tx1"/>
                </a:solidFill>
                <a:effectLst/>
                <a:latin typeface="+mj-lt"/>
                <a:ea typeface="Calibri" panose="020F0502020204030204" pitchFamily="34" charset="0"/>
                <a:cs typeface="Times New Roman" panose="02020603050405020304" pitchFamily="18" charset="0"/>
              </a:rPr>
              <a:t>pandemic that sent home millions of students, teachers, and staff.  When public school districts closed their physical buildings, superintendents</a:t>
            </a:r>
            <a:r>
              <a:rPr lang="en-US" sz="2000" dirty="0">
                <a:solidFill>
                  <a:schemeClr val="tx1"/>
                </a:solidFill>
                <a:latin typeface="+mj-lt"/>
                <a:ea typeface="Calibri" panose="020F0502020204030204" pitchFamily="34" charset="0"/>
                <a:cs typeface="Times New Roman" panose="02020603050405020304" pitchFamily="18" charset="0"/>
              </a:rPr>
              <a:t> </a:t>
            </a:r>
            <a:r>
              <a:rPr lang="en-US" sz="2000" dirty="0">
                <a:solidFill>
                  <a:schemeClr val="tx1"/>
                </a:solidFill>
                <a:effectLst/>
                <a:latin typeface="+mj-lt"/>
                <a:ea typeface="Calibri" panose="020F0502020204030204" pitchFamily="34" charset="0"/>
                <a:cs typeface="Times New Roman" panose="02020603050405020304" pitchFamily="18" charset="0"/>
              </a:rPr>
              <a:t>and communication executives scrambled to find innovative ways to communicate with stakeholders. </a:t>
            </a:r>
          </a:p>
          <a:p>
            <a:pPr lvl="1">
              <a:lnSpc>
                <a:spcPct val="120000"/>
              </a:lnSpc>
              <a:spcBef>
                <a:spcPts val="0"/>
              </a:spcBef>
              <a:spcAft>
                <a:spcPts val="0"/>
              </a:spcAft>
              <a:buFont typeface="Arial" panose="020B0604020202020204" pitchFamily="34" charset="0"/>
              <a:buChar char="•"/>
            </a:pPr>
            <a:endParaRPr lang="en-US" sz="2000" dirty="0">
              <a:solidFill>
                <a:schemeClr val="tx1"/>
              </a:solidFill>
              <a:effectLst/>
              <a:latin typeface="+mj-lt"/>
              <a:ea typeface="Calibri" panose="020F0502020204030204" pitchFamily="34" charset="0"/>
              <a:cs typeface="Times New Roman" panose="02020603050405020304" pitchFamily="18" charset="0"/>
            </a:endParaRPr>
          </a:p>
          <a:p>
            <a:pPr lvl="1">
              <a:lnSpc>
                <a:spcPct val="120000"/>
              </a:lnSpc>
              <a:spcBef>
                <a:spcPts val="0"/>
              </a:spcBef>
              <a:spcAft>
                <a:spcPts val="0"/>
              </a:spcAft>
              <a:buFont typeface="Arial" panose="020B0604020202020204" pitchFamily="34" charset="0"/>
              <a:buChar char="•"/>
            </a:pPr>
            <a:r>
              <a:rPr lang="en-US" sz="2000" dirty="0">
                <a:solidFill>
                  <a:schemeClr val="tx1"/>
                </a:solidFill>
                <a:latin typeface="+mj-lt"/>
                <a:ea typeface="Calibri" panose="020F0502020204030204" pitchFamily="34" charset="0"/>
                <a:cs typeface="Times New Roman" panose="02020603050405020304" pitchFamily="18" charset="0"/>
              </a:rPr>
              <a:t>T</a:t>
            </a:r>
            <a:r>
              <a:rPr lang="en-US" sz="2000" dirty="0">
                <a:solidFill>
                  <a:schemeClr val="tx1"/>
                </a:solidFill>
                <a:effectLst/>
                <a:latin typeface="+mj-lt"/>
                <a:ea typeface="Calibri" panose="020F0502020204030204" pitchFamily="34" charset="0"/>
                <a:cs typeface="Times New Roman" panose="02020603050405020304" pitchFamily="18" charset="0"/>
              </a:rPr>
              <a:t>his </a:t>
            </a:r>
            <a:r>
              <a:rPr lang="en-US" sz="2000" dirty="0">
                <a:solidFill>
                  <a:schemeClr val="tx1"/>
                </a:solidFill>
                <a:latin typeface="+mj-lt"/>
                <a:ea typeface="Calibri" panose="020F0502020204030204" pitchFamily="34" charset="0"/>
                <a:cs typeface="Times New Roman" panose="02020603050405020304" pitchFamily="18" charset="0"/>
              </a:rPr>
              <a:t>study</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a:solidFill>
                  <a:schemeClr val="tx1"/>
                </a:solidFill>
                <a:latin typeface="+mj-lt"/>
                <a:ea typeface="Calibri" panose="020F0502020204030204" pitchFamily="34" charset="0"/>
                <a:cs typeface="Times New Roman" panose="02020603050405020304" pitchFamily="18" charset="0"/>
              </a:rPr>
              <a:t>explored</a:t>
            </a:r>
            <a:r>
              <a:rPr lang="en-US" sz="2000" dirty="0">
                <a:solidFill>
                  <a:schemeClr val="tx1"/>
                </a:solidFill>
                <a:effectLst/>
                <a:latin typeface="+mj-lt"/>
                <a:ea typeface="Calibri" panose="020F0502020204030204" pitchFamily="34" charset="0"/>
                <a:cs typeface="Times New Roman" panose="02020603050405020304" pitchFamily="18" charset="0"/>
              </a:rPr>
              <a:t> how seven public school districts </a:t>
            </a:r>
            <a:r>
              <a:rPr lang="en-US" sz="2000" dirty="0">
                <a:solidFill>
                  <a:schemeClr val="tx1"/>
                </a:solidFill>
                <a:latin typeface="+mj-lt"/>
                <a:ea typeface="Calibri" panose="020F0502020204030204" pitchFamily="34" charset="0"/>
                <a:cs typeface="Times New Roman" panose="02020603050405020304" pitchFamily="18" charset="0"/>
              </a:rPr>
              <a:t>across the country</a:t>
            </a:r>
            <a:r>
              <a:rPr lang="en-US" sz="2000" dirty="0">
                <a:solidFill>
                  <a:schemeClr val="tx1"/>
                </a:solidFill>
                <a:effectLst/>
                <a:latin typeface="+mj-lt"/>
                <a:ea typeface="Calibri" panose="020F0502020204030204" pitchFamily="34" charset="0"/>
                <a:cs typeface="Times New Roman" panose="02020603050405020304" pitchFamily="18" charset="0"/>
              </a:rPr>
              <a:t> communicated with their stakeholders during the initial shutdown of schools </a:t>
            </a:r>
            <a:r>
              <a:rPr lang="en-US" sz="2000" dirty="0">
                <a:solidFill>
                  <a:schemeClr val="tx1"/>
                </a:solidFill>
                <a:latin typeface="+mj-lt"/>
                <a:ea typeface="Calibri" panose="020F0502020204030204" pitchFamily="34" charset="0"/>
                <a:cs typeface="Times New Roman" panose="02020603050405020304" pitchFamily="18" charset="0"/>
              </a:rPr>
              <a:t>from</a:t>
            </a:r>
            <a:r>
              <a:rPr lang="en-US" sz="2000" dirty="0">
                <a:solidFill>
                  <a:schemeClr val="tx1"/>
                </a:solidFill>
                <a:effectLst/>
                <a:latin typeface="+mj-lt"/>
                <a:ea typeface="Calibri" panose="020F0502020204030204" pitchFamily="34" charset="0"/>
                <a:cs typeface="Times New Roman" panose="02020603050405020304" pitchFamily="18" charset="0"/>
              </a:rPr>
              <a:t> March 2020 through June 2020 due to the spread of COVID-19. School was out, but crisis communication was in. </a:t>
            </a:r>
            <a:endParaRPr lang="en-US" sz="2000" dirty="0">
              <a:latin typeface="+mj-lt"/>
            </a:endParaRPr>
          </a:p>
        </p:txBody>
      </p:sp>
    </p:spTree>
    <p:extLst>
      <p:ext uri="{BB962C8B-B14F-4D97-AF65-F5344CB8AC3E}">
        <p14:creationId xmlns:p14="http://schemas.microsoft.com/office/powerpoint/2010/main" val="72404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2F22-18C2-4B7C-996A-3BDA13D0672C}"/>
              </a:ext>
            </a:extLst>
          </p:cNvPr>
          <p:cNvSpPr>
            <a:spLocks noGrp="1"/>
          </p:cNvSpPr>
          <p:nvPr>
            <p:ph type="title"/>
          </p:nvPr>
        </p:nvSpPr>
        <p:spPr>
          <a:xfrm>
            <a:off x="1383031" y="114300"/>
            <a:ext cx="10058400" cy="1450757"/>
          </a:xfrm>
        </p:spPr>
        <p:txBody>
          <a:bodyPr/>
          <a:lstStyle/>
          <a:p>
            <a:pPr algn="ctr"/>
            <a:r>
              <a:rPr lang="en-US" dirty="0">
                <a:solidFill>
                  <a:schemeClr val="tx1"/>
                </a:solidFill>
              </a:rPr>
              <a:t>Background of the Study</a:t>
            </a:r>
          </a:p>
        </p:txBody>
      </p:sp>
      <p:sp>
        <p:nvSpPr>
          <p:cNvPr id="3" name="Content Placeholder 2">
            <a:extLst>
              <a:ext uri="{FF2B5EF4-FFF2-40B4-BE49-F238E27FC236}">
                <a16:creationId xmlns:a16="http://schemas.microsoft.com/office/drawing/2014/main" id="{36D50F69-4C67-4A20-BD4A-1E9D8DA61CE9}"/>
              </a:ext>
            </a:extLst>
          </p:cNvPr>
          <p:cNvSpPr>
            <a:spLocks noGrp="1"/>
          </p:cNvSpPr>
          <p:nvPr>
            <p:ph idx="1"/>
          </p:nvPr>
        </p:nvSpPr>
        <p:spPr>
          <a:xfrm>
            <a:off x="671056" y="1925642"/>
            <a:ext cx="11271738" cy="4448908"/>
          </a:xfrm>
        </p:spPr>
        <p:txBody>
          <a:bodyPr>
            <a:noAutofit/>
          </a:bodyPr>
          <a:lstStyle/>
          <a:p>
            <a:pPr>
              <a:buFont typeface="Arial" panose="020B0604020202020204" pitchFamily="34" charset="0"/>
              <a:buChar char="•"/>
            </a:pPr>
            <a:r>
              <a:rPr lang="en-US" sz="2200" dirty="0">
                <a:solidFill>
                  <a:schemeClr val="tx1"/>
                </a:solidFill>
                <a:latin typeface="+mj-lt"/>
              </a:rPr>
              <a:t>Seven </a:t>
            </a:r>
            <a:r>
              <a:rPr lang="en-US" sz="2200" dirty="0">
                <a:solidFill>
                  <a:schemeClr val="tx1"/>
                </a:solidFill>
                <a:effectLst/>
                <a:latin typeface="+mj-lt"/>
                <a:ea typeface="Calibri" panose="020F0502020204030204" pitchFamily="34" charset="0"/>
              </a:rPr>
              <a:t>school districts in the states of New York, Florida, Ohio, and Texas closed schools and offices to protect students and staff and </a:t>
            </a:r>
            <a:r>
              <a:rPr lang="en-US" sz="2200" dirty="0">
                <a:solidFill>
                  <a:schemeClr val="tx1"/>
                </a:solidFill>
                <a:latin typeface="+mj-lt"/>
                <a:ea typeface="Calibri" panose="020F0502020204030204" pitchFamily="34" charset="0"/>
              </a:rPr>
              <a:t>transitioned to remote learning</a:t>
            </a:r>
            <a:r>
              <a:rPr lang="en-US" sz="2200" dirty="0">
                <a:solidFill>
                  <a:schemeClr val="tx1"/>
                </a:solidFill>
                <a:effectLst/>
                <a:latin typeface="+mj-lt"/>
                <a:ea typeface="Calibri" panose="020F0502020204030204" pitchFamily="34" charset="0"/>
              </a:rPr>
              <a:t> from March 2020 until June 2020.</a:t>
            </a:r>
          </a:p>
          <a:p>
            <a:pPr>
              <a:buFont typeface="Arial" panose="020B0604020202020204" pitchFamily="34" charset="0"/>
              <a:buChar char="•"/>
            </a:pPr>
            <a:r>
              <a:rPr lang="en-US" sz="2200" dirty="0">
                <a:solidFill>
                  <a:schemeClr val="tx1"/>
                </a:solidFill>
                <a:effectLst/>
                <a:latin typeface="+mj-lt"/>
                <a:ea typeface="Calibri" panose="020F0502020204030204" pitchFamily="34" charset="0"/>
                <a:cs typeface="Times New Roman" panose="02020603050405020304" pitchFamily="18" charset="0"/>
              </a:rPr>
              <a:t>During this time, crisis communications by public school districts was imperative to ensure that parents, employees, and students were informed about developing updates by the school district in the midst of </a:t>
            </a:r>
            <a:r>
              <a:rPr lang="en-US" sz="2200" dirty="0">
                <a:solidFill>
                  <a:schemeClr val="tx1"/>
                </a:solidFill>
                <a:latin typeface="+mj-lt"/>
                <a:ea typeface="Calibri" panose="020F0502020204030204" pitchFamily="34" charset="0"/>
                <a:cs typeface="Times New Roman" panose="02020603050405020304" pitchFamily="18" charset="0"/>
              </a:rPr>
              <a:t>the pandemic</a:t>
            </a:r>
            <a:r>
              <a:rPr lang="en-US" sz="2200" dirty="0">
                <a:solidFill>
                  <a:schemeClr val="tx1"/>
                </a:solidFill>
                <a:effectLst/>
                <a:latin typeface="+mj-lt"/>
                <a:ea typeface="Calibri" panose="020F0502020204030204" pitchFamily="34" charset="0"/>
                <a:cs typeface="Times New Roman" panose="02020603050405020304" pitchFamily="18" charset="0"/>
              </a:rPr>
              <a:t>.</a:t>
            </a:r>
          </a:p>
          <a:p>
            <a:pPr>
              <a:buFont typeface="Arial" panose="020B0604020202020204" pitchFamily="34" charset="0"/>
              <a:buChar char="•"/>
            </a:pPr>
            <a:r>
              <a:rPr lang="en-US" sz="2200" dirty="0">
                <a:solidFill>
                  <a:schemeClr val="tx1"/>
                </a:solidFill>
                <a:effectLst/>
                <a:latin typeface="+mj-lt"/>
                <a:ea typeface="Calibri" panose="020F0502020204030204" pitchFamily="34" charset="0"/>
                <a:cs typeface="Times New Roman" panose="02020603050405020304" pitchFamily="18" charset="0"/>
              </a:rPr>
              <a:t>This study examined how seven school districts in different states communicated with stakeholders during the COVID-19 pandemic</a:t>
            </a:r>
            <a:r>
              <a:rPr lang="en-US" sz="2200" dirty="0">
                <a:solidFill>
                  <a:schemeClr val="tx1"/>
                </a:solidFill>
                <a:latin typeface="+mj-lt"/>
                <a:ea typeface="Calibri" panose="020F0502020204030204" pitchFamily="34" charset="0"/>
                <a:cs typeface="Times New Roman" panose="02020603050405020304" pitchFamily="18" charset="0"/>
              </a:rPr>
              <a:t> and what crisis communication strategies were effective.</a:t>
            </a:r>
            <a:endParaRPr lang="en-US" sz="2200" dirty="0">
              <a:solidFill>
                <a:schemeClr val="tx1"/>
              </a:solidFill>
              <a:effectLst/>
              <a:latin typeface="+mj-lt"/>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sz="2200" dirty="0">
              <a:solidFill>
                <a:schemeClr val="tx1"/>
              </a:solidFill>
              <a:effectLst/>
              <a:latin typeface="+mj-lt"/>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sz="2200" dirty="0">
              <a:solidFill>
                <a:schemeClr val="tx1"/>
              </a:solidFill>
              <a:effectLst/>
              <a:latin typeface="+mj-lt"/>
              <a:ea typeface="Calibri" panose="020F0502020204030204" pitchFamily="34" charset="0"/>
              <a:cs typeface="Times New Roman" panose="02020603050405020304" pitchFamily="18" charset="0"/>
            </a:endParaRPr>
          </a:p>
          <a:p>
            <a:endParaRPr lang="en-US" sz="1800" dirty="0">
              <a:latin typeface="+mj-lt"/>
            </a:endParaRPr>
          </a:p>
        </p:txBody>
      </p:sp>
    </p:spTree>
    <p:extLst>
      <p:ext uri="{BB962C8B-B14F-4D97-AF65-F5344CB8AC3E}">
        <p14:creationId xmlns:p14="http://schemas.microsoft.com/office/powerpoint/2010/main" val="675441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9E41-927D-4D88-8044-81991E78FC05}"/>
              </a:ext>
            </a:extLst>
          </p:cNvPr>
          <p:cNvSpPr>
            <a:spLocks noGrp="1"/>
          </p:cNvSpPr>
          <p:nvPr>
            <p:ph type="title"/>
          </p:nvPr>
        </p:nvSpPr>
        <p:spPr/>
        <p:txBody>
          <a:bodyPr/>
          <a:lstStyle/>
          <a:p>
            <a:pPr algn="ctr"/>
            <a:r>
              <a:rPr lang="en-US" dirty="0">
                <a:solidFill>
                  <a:schemeClr val="tx1"/>
                </a:solidFill>
              </a:rPr>
              <a:t>Purpose</a:t>
            </a:r>
          </a:p>
        </p:txBody>
      </p:sp>
      <p:sp>
        <p:nvSpPr>
          <p:cNvPr id="3" name="Content Placeholder 2">
            <a:extLst>
              <a:ext uri="{FF2B5EF4-FFF2-40B4-BE49-F238E27FC236}">
                <a16:creationId xmlns:a16="http://schemas.microsoft.com/office/drawing/2014/main" id="{27F45F61-B72A-4D58-A03B-B348B6C67181}"/>
              </a:ext>
            </a:extLst>
          </p:cNvPr>
          <p:cNvSpPr>
            <a:spLocks noGrp="1"/>
          </p:cNvSpPr>
          <p:nvPr>
            <p:ph idx="1"/>
          </p:nvPr>
        </p:nvSpPr>
        <p:spPr/>
        <p:txBody>
          <a:bodyPr>
            <a:normAutofit/>
          </a:bodyPr>
          <a:lstStyle/>
          <a:p>
            <a:pPr>
              <a:lnSpc>
                <a:spcPct val="100000"/>
              </a:lnSpc>
              <a:spcBef>
                <a:spcPts val="0"/>
              </a:spcBef>
              <a:spcAft>
                <a:spcPts val="0"/>
              </a:spcAft>
              <a:buFont typeface="Arial" panose="020B0604020202020204" pitchFamily="34" charset="0"/>
              <a:buChar char="•"/>
            </a:pPr>
            <a:r>
              <a:rPr lang="en-US" sz="2400" dirty="0">
                <a:solidFill>
                  <a:srgbClr val="000000"/>
                </a:solidFill>
                <a:effectLst/>
                <a:latin typeface="+mj-lt"/>
                <a:ea typeface="Calibri" panose="020F0502020204030204" pitchFamily="34" charset="0"/>
              </a:rPr>
              <a:t>The purpose of the study is to identify what communication practices and methods were utilized and what factors were considered when the COVID-19 pandemic was first declared by the World Health Organization on March 11, 2020</a:t>
            </a:r>
            <a:r>
              <a:rPr lang="en-US" sz="2400" dirty="0">
                <a:solidFill>
                  <a:srgbClr val="000000"/>
                </a:solidFill>
                <a:latin typeface="+mj-lt"/>
                <a:ea typeface="Calibri" panose="020F0502020204030204" pitchFamily="34" charset="0"/>
              </a:rPr>
              <a:t>.  </a:t>
            </a:r>
          </a:p>
          <a:p>
            <a:pPr>
              <a:lnSpc>
                <a:spcPct val="100000"/>
              </a:lnSpc>
              <a:spcBef>
                <a:spcPts val="0"/>
              </a:spcBef>
              <a:spcAft>
                <a:spcPts val="0"/>
              </a:spcAft>
              <a:buFont typeface="Arial" panose="020B0604020202020204" pitchFamily="34" charset="0"/>
              <a:buChar char="•"/>
            </a:pPr>
            <a:endParaRPr lang="en-US" sz="2400" dirty="0">
              <a:solidFill>
                <a:srgbClr val="000000"/>
              </a:solidFill>
              <a:latin typeface="+mj-lt"/>
              <a:ea typeface="Calibri" panose="020F0502020204030204" pitchFamily="34" charset="0"/>
            </a:endParaRPr>
          </a:p>
          <a:p>
            <a:pPr>
              <a:lnSpc>
                <a:spcPct val="100000"/>
              </a:lnSpc>
              <a:spcBef>
                <a:spcPts val="0"/>
              </a:spcBef>
              <a:spcAft>
                <a:spcPts val="0"/>
              </a:spcAft>
              <a:buFont typeface="Arial" panose="020B0604020202020204" pitchFamily="34" charset="0"/>
              <a:buChar char="•"/>
            </a:pPr>
            <a:r>
              <a:rPr lang="en-US" sz="2400" dirty="0">
                <a:solidFill>
                  <a:srgbClr val="000000"/>
                </a:solidFill>
                <a:latin typeface="+mj-lt"/>
                <a:ea typeface="Calibri" panose="020F0502020204030204" pitchFamily="34" charset="0"/>
              </a:rPr>
              <a:t>T</a:t>
            </a:r>
            <a:r>
              <a:rPr lang="en-US" sz="2400" dirty="0">
                <a:solidFill>
                  <a:srgbClr val="000000"/>
                </a:solidFill>
                <a:effectLst/>
                <a:latin typeface="+mj-lt"/>
                <a:ea typeface="Calibri" panose="020F0502020204030204" pitchFamily="34" charset="0"/>
              </a:rPr>
              <a:t>he study aims to learn from the perspectives of superintendents and communication executives about they believed was the most successful method utilized to communicate with stakeholders during a crisis. </a:t>
            </a:r>
            <a:endParaRPr lang="en-US" sz="2400" dirty="0">
              <a:effectLst/>
              <a:latin typeface="+mj-lt"/>
              <a:ea typeface="Times New Roman" panose="02020603050405020304" pitchFamily="18" charset="0"/>
            </a:endParaRPr>
          </a:p>
          <a:p>
            <a:endParaRPr lang="en-US" sz="2000" dirty="0">
              <a:latin typeface="+mj-lt"/>
            </a:endParaRPr>
          </a:p>
          <a:p>
            <a:endParaRPr lang="en-US" dirty="0"/>
          </a:p>
        </p:txBody>
      </p:sp>
    </p:spTree>
    <p:extLst>
      <p:ext uri="{BB962C8B-B14F-4D97-AF65-F5344CB8AC3E}">
        <p14:creationId xmlns:p14="http://schemas.microsoft.com/office/powerpoint/2010/main" val="303167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D6C2-EFA5-417D-95EF-9BFCF36D7BF3}"/>
              </a:ext>
            </a:extLst>
          </p:cNvPr>
          <p:cNvSpPr>
            <a:spLocks noGrp="1"/>
          </p:cNvSpPr>
          <p:nvPr>
            <p:ph type="title"/>
          </p:nvPr>
        </p:nvSpPr>
        <p:spPr/>
        <p:txBody>
          <a:bodyPr/>
          <a:lstStyle/>
          <a:p>
            <a:pPr algn="ctr"/>
            <a:r>
              <a:rPr lang="en-US" dirty="0">
                <a:solidFill>
                  <a:schemeClr val="tx1"/>
                </a:solidFill>
              </a:rPr>
              <a:t>Significance of the Study</a:t>
            </a:r>
          </a:p>
        </p:txBody>
      </p:sp>
      <p:sp>
        <p:nvSpPr>
          <p:cNvPr id="3" name="Content Placeholder 2">
            <a:extLst>
              <a:ext uri="{FF2B5EF4-FFF2-40B4-BE49-F238E27FC236}">
                <a16:creationId xmlns:a16="http://schemas.microsoft.com/office/drawing/2014/main" id="{E2C6FE20-C082-4504-8CB9-24EE661FEEF3}"/>
              </a:ext>
            </a:extLst>
          </p:cNvPr>
          <p:cNvSpPr>
            <a:spLocks noGrp="1"/>
          </p:cNvSpPr>
          <p:nvPr>
            <p:ph idx="1"/>
          </p:nvPr>
        </p:nvSpPr>
        <p:spPr>
          <a:xfrm>
            <a:off x="1097280" y="1922670"/>
            <a:ext cx="10694670" cy="4382880"/>
          </a:xfrm>
        </p:spPr>
        <p:txBody>
          <a:bodyPr>
            <a:normAutofit/>
          </a:bodyPr>
          <a:lstStyle/>
          <a:p>
            <a:pPr>
              <a:lnSpc>
                <a:spcPct val="100000"/>
              </a:lnSpc>
              <a:spcBef>
                <a:spcPts val="0"/>
              </a:spcBef>
              <a:spcAft>
                <a:spcPts val="0"/>
              </a:spcAft>
              <a:buFont typeface="Arial" panose="020B0604020202020204" pitchFamily="34" charset="0"/>
              <a:buChar char="•"/>
            </a:pPr>
            <a:r>
              <a:rPr lang="en-US" sz="2200" dirty="0">
                <a:solidFill>
                  <a:schemeClr val="tx1"/>
                </a:solidFill>
                <a:effectLst/>
                <a:latin typeface="+mj-lt"/>
                <a:ea typeface="Times New Roman" panose="02020603050405020304" pitchFamily="18" charset="0"/>
              </a:rPr>
              <a:t>This multi-case study is designed to provide superintendents, </a:t>
            </a:r>
            <a:r>
              <a:rPr lang="en-US" sz="2200" dirty="0">
                <a:solidFill>
                  <a:schemeClr val="tx1"/>
                </a:solidFill>
                <a:latin typeface="+mj-lt"/>
                <a:ea typeface="Times New Roman" panose="02020603050405020304" pitchFamily="18" charset="0"/>
              </a:rPr>
              <a:t>communication</a:t>
            </a:r>
            <a:r>
              <a:rPr lang="en-US" sz="2200" dirty="0">
                <a:solidFill>
                  <a:schemeClr val="tx1"/>
                </a:solidFill>
                <a:effectLst/>
                <a:latin typeface="+mj-lt"/>
                <a:ea typeface="Times New Roman" panose="02020603050405020304" pitchFamily="18" charset="0"/>
              </a:rPr>
              <a:t> executives, and research-practitioners an understanding of what communication trends </a:t>
            </a:r>
            <a:r>
              <a:rPr lang="en-US" sz="2200" dirty="0">
                <a:solidFill>
                  <a:schemeClr val="tx1"/>
                </a:solidFill>
                <a:latin typeface="+mj-lt"/>
                <a:ea typeface="Times New Roman" panose="02020603050405020304" pitchFamily="18" charset="0"/>
              </a:rPr>
              <a:t>are</a:t>
            </a:r>
            <a:r>
              <a:rPr lang="en-US" sz="2200" dirty="0">
                <a:solidFill>
                  <a:schemeClr val="tx1"/>
                </a:solidFill>
                <a:effectLst/>
                <a:latin typeface="+mj-lt"/>
                <a:ea typeface="Times New Roman" panose="02020603050405020304" pitchFamily="18" charset="0"/>
              </a:rPr>
              <a:t> effective during a pandemic. </a:t>
            </a:r>
          </a:p>
          <a:p>
            <a:pPr>
              <a:lnSpc>
                <a:spcPct val="100000"/>
              </a:lnSpc>
              <a:spcBef>
                <a:spcPts val="0"/>
              </a:spcBef>
              <a:spcAft>
                <a:spcPts val="0"/>
              </a:spcAft>
              <a:buFont typeface="Arial" panose="020B0604020202020204" pitchFamily="34" charset="0"/>
              <a:buChar char="•"/>
            </a:pPr>
            <a:endParaRPr lang="en-US" sz="2200" dirty="0">
              <a:solidFill>
                <a:schemeClr val="tx1"/>
              </a:solidFill>
              <a:latin typeface="+mj-lt"/>
              <a:ea typeface="Times New Roman" panose="02020603050405020304" pitchFamily="18" charset="0"/>
            </a:endParaRPr>
          </a:p>
          <a:p>
            <a:pPr>
              <a:lnSpc>
                <a:spcPct val="100000"/>
              </a:lnSpc>
              <a:spcBef>
                <a:spcPts val="0"/>
              </a:spcBef>
              <a:spcAft>
                <a:spcPts val="0"/>
              </a:spcAft>
              <a:buFont typeface="Arial" panose="020B0604020202020204" pitchFamily="34" charset="0"/>
              <a:buChar char="•"/>
            </a:pPr>
            <a:r>
              <a:rPr lang="en-US" sz="2200" dirty="0">
                <a:solidFill>
                  <a:schemeClr val="tx1"/>
                </a:solidFill>
                <a:effectLst/>
                <a:latin typeface="+mj-lt"/>
                <a:ea typeface="Times New Roman" panose="02020603050405020304" pitchFamily="18" charset="0"/>
              </a:rPr>
              <a:t>The study is designed to expand the information available on crisis communication to understand the impact that messaging has on generating public trust during a pandemic.</a:t>
            </a:r>
          </a:p>
          <a:p>
            <a:pPr marL="0" indent="0">
              <a:lnSpc>
                <a:spcPct val="100000"/>
              </a:lnSpc>
              <a:spcBef>
                <a:spcPts val="0"/>
              </a:spcBef>
              <a:spcAft>
                <a:spcPts val="0"/>
              </a:spcAft>
              <a:buNone/>
            </a:pPr>
            <a:endParaRPr lang="en-US" sz="2200" dirty="0">
              <a:solidFill>
                <a:schemeClr val="tx1"/>
              </a:solidFill>
              <a:effectLst/>
              <a:latin typeface="+mj-lt"/>
              <a:ea typeface="Times New Roman" panose="02020603050405020304" pitchFamily="18" charset="0"/>
            </a:endParaRPr>
          </a:p>
          <a:p>
            <a:pPr>
              <a:lnSpc>
                <a:spcPct val="100000"/>
              </a:lnSpc>
              <a:spcBef>
                <a:spcPts val="0"/>
              </a:spcBef>
              <a:spcAft>
                <a:spcPts val="0"/>
              </a:spcAft>
              <a:buFont typeface="Arial" panose="020B0604020202020204" pitchFamily="34" charset="0"/>
              <a:buChar char="•"/>
            </a:pPr>
            <a:r>
              <a:rPr lang="en-US" sz="2200" dirty="0">
                <a:solidFill>
                  <a:schemeClr val="tx1"/>
                </a:solidFill>
                <a:effectLst/>
                <a:latin typeface="+mj-lt"/>
                <a:ea typeface="Times New Roman" panose="02020603050405020304" pitchFamily="18" charset="0"/>
              </a:rPr>
              <a:t>This research can aid school leaders be better prepared to utilize crisis communication as a tool to connect and engage with their students, staff, parents, and community members in the face of a crisis.  </a:t>
            </a:r>
          </a:p>
          <a:p>
            <a:pPr marL="0" indent="0">
              <a:lnSpc>
                <a:spcPct val="100000"/>
              </a:lnSpc>
              <a:spcBef>
                <a:spcPts val="0"/>
              </a:spcBef>
              <a:spcAft>
                <a:spcPts val="0"/>
              </a:spcAft>
              <a:buNone/>
            </a:pPr>
            <a:endParaRPr lang="en-US" sz="2200" dirty="0">
              <a:solidFill>
                <a:schemeClr val="tx1"/>
              </a:solidFill>
              <a:effectLst/>
              <a:latin typeface="+mj-lt"/>
              <a:ea typeface="Times New Roman" panose="02020603050405020304" pitchFamily="18" charset="0"/>
            </a:endParaRPr>
          </a:p>
          <a:p>
            <a:endParaRPr lang="en-US" dirty="0">
              <a:solidFill>
                <a:schemeClr val="tx1"/>
              </a:solidFill>
              <a:latin typeface="+mj-lt"/>
            </a:endParaRPr>
          </a:p>
        </p:txBody>
      </p:sp>
    </p:spTree>
    <p:extLst>
      <p:ext uri="{BB962C8B-B14F-4D97-AF65-F5344CB8AC3E}">
        <p14:creationId xmlns:p14="http://schemas.microsoft.com/office/powerpoint/2010/main" val="394145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709E-BFE5-47EF-88CE-0D095CFF9EC4}"/>
              </a:ext>
            </a:extLst>
          </p:cNvPr>
          <p:cNvSpPr>
            <a:spLocks noGrp="1"/>
          </p:cNvSpPr>
          <p:nvPr>
            <p:ph type="title"/>
          </p:nvPr>
        </p:nvSpPr>
        <p:spPr/>
        <p:txBody>
          <a:bodyPr/>
          <a:lstStyle/>
          <a:p>
            <a:pPr algn="ctr"/>
            <a:r>
              <a:rPr lang="en-US" dirty="0">
                <a:solidFill>
                  <a:schemeClr val="tx1"/>
                </a:solidFill>
              </a:rPr>
              <a:t>Research Questions</a:t>
            </a:r>
          </a:p>
        </p:txBody>
      </p:sp>
      <p:sp>
        <p:nvSpPr>
          <p:cNvPr id="3" name="Content Placeholder 2">
            <a:extLst>
              <a:ext uri="{FF2B5EF4-FFF2-40B4-BE49-F238E27FC236}">
                <a16:creationId xmlns:a16="http://schemas.microsoft.com/office/drawing/2014/main" id="{10598ACA-CE6E-4770-84D3-014422E56BB3}"/>
              </a:ext>
            </a:extLst>
          </p:cNvPr>
          <p:cNvSpPr>
            <a:spLocks noGrp="1"/>
          </p:cNvSpPr>
          <p:nvPr>
            <p:ph idx="1"/>
          </p:nvPr>
        </p:nvSpPr>
        <p:spPr>
          <a:xfrm>
            <a:off x="685800" y="1981201"/>
            <a:ext cx="11106150" cy="4343400"/>
          </a:xfrm>
        </p:spPr>
        <p:txBody>
          <a:bodyPr>
            <a:normAutofit/>
          </a:bodyPr>
          <a:lstStyle/>
          <a:p>
            <a:pPr marL="457200" marR="0" lvl="0" indent="-457200">
              <a:spcBef>
                <a:spcPts val="0"/>
              </a:spcBef>
              <a:spcAft>
                <a:spcPts val="0"/>
              </a:spcAft>
              <a:buSzPts val="1100"/>
              <a:buFont typeface="+mj-lt"/>
              <a:buAutoNum type="arabicParenR"/>
            </a:pPr>
            <a:r>
              <a:rPr lang="en-US" sz="2200" dirty="0">
                <a:solidFill>
                  <a:schemeClr val="tx1"/>
                </a:solidFill>
                <a:effectLst/>
                <a:latin typeface="+mj-lt"/>
                <a:ea typeface="Calibri" panose="020F0502020204030204" pitchFamily="34" charset="0"/>
                <a:cs typeface="Times New Roman" panose="02020603050405020304" pitchFamily="18" charset="0"/>
              </a:rPr>
              <a:t>How does crisis communication compare or differ for school districts under normal conditions and in the time of pandemic?</a:t>
            </a:r>
          </a:p>
          <a:p>
            <a:pPr marL="457200" marR="0" lvl="0" indent="-457200">
              <a:spcBef>
                <a:spcPts val="0"/>
              </a:spcBef>
              <a:spcAft>
                <a:spcPts val="0"/>
              </a:spcAft>
              <a:buSzPts val="1100"/>
              <a:buFont typeface="+mj-lt"/>
              <a:buAutoNum type="arabicParenR"/>
            </a:pPr>
            <a:endParaRPr lang="en-US" sz="2200" dirty="0">
              <a:solidFill>
                <a:schemeClr val="tx1"/>
              </a:solidFill>
              <a:latin typeface="+mj-lt"/>
              <a:ea typeface="Calibri" panose="020F0502020204030204" pitchFamily="34" charset="0"/>
              <a:cs typeface="Times New Roman" panose="02020603050405020304" pitchFamily="18" charset="0"/>
            </a:endParaRPr>
          </a:p>
          <a:p>
            <a:pPr marL="457200" marR="0" lvl="0" indent="-457200">
              <a:spcBef>
                <a:spcPts val="0"/>
              </a:spcBef>
              <a:spcAft>
                <a:spcPts val="0"/>
              </a:spcAft>
              <a:buSzPts val="1100"/>
              <a:buFont typeface="+mj-lt"/>
              <a:buAutoNum type="arabicParenR"/>
            </a:pPr>
            <a:r>
              <a:rPr lang="en-US" sz="2200" dirty="0">
                <a:solidFill>
                  <a:schemeClr val="tx1"/>
                </a:solidFill>
                <a:effectLst/>
                <a:latin typeface="+mj-lt"/>
                <a:ea typeface="Calibri" panose="020F0502020204030204" pitchFamily="34" charset="0"/>
                <a:cs typeface="Times New Roman" panose="02020603050405020304" pitchFamily="18" charset="0"/>
              </a:rPr>
              <a:t>What considerations did superintendents (district chief executives) include in the process to determine appropriate crisis communications platforms, formats, styles, and strategies to utilize during the time of pandemic?</a:t>
            </a:r>
          </a:p>
          <a:p>
            <a:pPr marL="457200" marR="0" lvl="0" indent="-457200">
              <a:spcBef>
                <a:spcPts val="0"/>
              </a:spcBef>
              <a:spcAft>
                <a:spcPts val="0"/>
              </a:spcAft>
              <a:buSzPts val="1100"/>
              <a:buFont typeface="+mj-lt"/>
              <a:buAutoNum type="arabicParenR"/>
            </a:pPr>
            <a:endParaRPr lang="en-US" sz="2200" dirty="0">
              <a:solidFill>
                <a:schemeClr val="tx1"/>
              </a:solidFill>
              <a:latin typeface="+mj-lt"/>
              <a:ea typeface="Calibri" panose="020F0502020204030204" pitchFamily="34" charset="0"/>
              <a:cs typeface="Times New Roman" panose="02020603050405020304" pitchFamily="18" charset="0"/>
            </a:endParaRPr>
          </a:p>
          <a:p>
            <a:pPr marL="457200" marR="0" lvl="0" indent="-457200">
              <a:spcBef>
                <a:spcPts val="0"/>
              </a:spcBef>
              <a:spcAft>
                <a:spcPts val="0"/>
              </a:spcAft>
              <a:buSzPts val="1100"/>
              <a:buFont typeface="+mj-lt"/>
              <a:buAutoNum type="arabicParenR"/>
            </a:pPr>
            <a:r>
              <a:rPr lang="en-US" sz="2200" dirty="0">
                <a:solidFill>
                  <a:schemeClr val="tx1"/>
                </a:solidFill>
                <a:effectLst/>
                <a:latin typeface="+mj-lt"/>
                <a:ea typeface="Calibri" panose="020F0502020204030204" pitchFamily="34" charset="0"/>
                <a:cs typeface="Times New Roman" panose="02020603050405020304" pitchFamily="18" charset="0"/>
              </a:rPr>
              <a:t>What was the perspective of superintendents and district communications officials about the methods that were most successful in communicating during a pandemic?</a:t>
            </a:r>
            <a:endParaRPr lang="en-US" sz="2200" dirty="0">
              <a:solidFill>
                <a:schemeClr val="tx1"/>
              </a:solidFill>
              <a:effectLst/>
              <a:latin typeface="+mj-lt"/>
              <a:ea typeface="Times New Roman" panose="02020603050405020304" pitchFamily="18" charset="0"/>
              <a:cs typeface="Times New Roman" panose="02020603050405020304" pitchFamily="18" charset="0"/>
            </a:endParaRPr>
          </a:p>
          <a:p>
            <a:endParaRPr lang="en-US" sz="3600" dirty="0">
              <a:solidFill>
                <a:schemeClr val="tx1"/>
              </a:solidFill>
              <a:latin typeface="+mj-lt"/>
            </a:endParaRPr>
          </a:p>
        </p:txBody>
      </p:sp>
    </p:spTree>
    <p:extLst>
      <p:ext uri="{BB962C8B-B14F-4D97-AF65-F5344CB8AC3E}">
        <p14:creationId xmlns:p14="http://schemas.microsoft.com/office/powerpoint/2010/main" val="146583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831A91C-15A8-4407-A957-AC7A45CCE83A}"/>
              </a:ext>
            </a:extLst>
          </p:cNvPr>
          <p:cNvGraphicFramePr>
            <a:graphicFrameLocks noGrp="1"/>
          </p:cNvGraphicFramePr>
          <p:nvPr/>
        </p:nvGraphicFramePr>
        <p:xfrm>
          <a:off x="477011" y="1255422"/>
          <a:ext cx="11237978" cy="5122519"/>
        </p:xfrm>
        <a:graphic>
          <a:graphicData uri="http://schemas.openxmlformats.org/drawingml/2006/table">
            <a:tbl>
              <a:tblPr firstRow="1" firstCol="1" bandRow="1"/>
              <a:tblGrid>
                <a:gridCol w="951866">
                  <a:extLst>
                    <a:ext uri="{9D8B030D-6E8A-4147-A177-3AD203B41FA5}">
                      <a16:colId xmlns:a16="http://schemas.microsoft.com/office/drawing/2014/main" val="354110290"/>
                    </a:ext>
                  </a:extLst>
                </a:gridCol>
                <a:gridCol w="2321268">
                  <a:extLst>
                    <a:ext uri="{9D8B030D-6E8A-4147-A177-3AD203B41FA5}">
                      <a16:colId xmlns:a16="http://schemas.microsoft.com/office/drawing/2014/main" val="255585949"/>
                    </a:ext>
                  </a:extLst>
                </a:gridCol>
                <a:gridCol w="2849938">
                  <a:extLst>
                    <a:ext uri="{9D8B030D-6E8A-4147-A177-3AD203B41FA5}">
                      <a16:colId xmlns:a16="http://schemas.microsoft.com/office/drawing/2014/main" val="1486515666"/>
                    </a:ext>
                  </a:extLst>
                </a:gridCol>
                <a:gridCol w="1386619">
                  <a:extLst>
                    <a:ext uri="{9D8B030D-6E8A-4147-A177-3AD203B41FA5}">
                      <a16:colId xmlns:a16="http://schemas.microsoft.com/office/drawing/2014/main" val="2621287653"/>
                    </a:ext>
                  </a:extLst>
                </a:gridCol>
                <a:gridCol w="3728287">
                  <a:extLst>
                    <a:ext uri="{9D8B030D-6E8A-4147-A177-3AD203B41FA5}">
                      <a16:colId xmlns:a16="http://schemas.microsoft.com/office/drawing/2014/main" val="570939007"/>
                    </a:ext>
                  </a:extLst>
                </a:gridCol>
              </a:tblGrid>
              <a:tr h="480436">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District Name</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Participant(s)</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District Size</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Geographical Location</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Demographics</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580566"/>
                  </a:ext>
                </a:extLst>
              </a:tr>
              <a:tr h="693608">
                <a:tc>
                  <a:txBody>
                    <a:bodyPr/>
                    <a:lstStyle/>
                    <a:p>
                      <a:pPr marL="0" marR="0" algn="l" fontAlgn="t">
                        <a:spcBef>
                          <a:spcPts val="0"/>
                        </a:spcBef>
                        <a:spcAft>
                          <a:spcPts val="0"/>
                        </a:spcAft>
                      </a:pPr>
                      <a:r>
                        <a:rPr lang="en-US" sz="12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School District A</a:t>
                      </a:r>
                      <a:endParaRPr lang="en-US" sz="1900" b="0" i="0" u="none" strike="noStrike" dirty="0">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Chancellor</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Largest school district in the U.S., 1.1 million students</a:t>
                      </a:r>
                      <a:endParaRPr lang="en-US" sz="19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135,000 staff</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New York</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40% Hispanic, 24% Black, 16% Asian, 14% White</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915215"/>
                  </a:ext>
                </a:extLst>
              </a:tr>
              <a:tr h="693608">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School District B</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Superintendent &amp;</a:t>
                      </a:r>
                      <a:endParaRPr lang="en-US" sz="19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Chief Communications Officer</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Fourth-largest in the U.S.,</a:t>
                      </a:r>
                      <a:endParaRPr lang="en-US" sz="1900" b="0" i="0" u="none" strike="noStrike" dirty="0">
                        <a:effectLst/>
                        <a:latin typeface="Arial" panose="020B0604020202020204" pitchFamily="34" charset="0"/>
                      </a:endParaRPr>
                    </a:p>
                    <a:p>
                      <a:pPr marL="0" marR="0" algn="l" fontAlgn="t">
                        <a:spcBef>
                          <a:spcPts val="0"/>
                        </a:spcBef>
                        <a:spcAft>
                          <a:spcPts val="0"/>
                        </a:spcAft>
                      </a:pPr>
                      <a:r>
                        <a:rPr lang="en-US" sz="12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356,000 students,</a:t>
                      </a:r>
                      <a:endParaRPr lang="en-US" sz="1900" b="0" i="0" u="none" strike="noStrike" dirty="0">
                        <a:effectLst/>
                        <a:latin typeface="Arial" panose="020B0604020202020204" pitchFamily="34" charset="0"/>
                      </a:endParaRPr>
                    </a:p>
                    <a:p>
                      <a:pPr marL="0" marR="0" algn="l" fontAlgn="t">
                        <a:spcBef>
                          <a:spcPts val="0"/>
                        </a:spcBef>
                        <a:spcAft>
                          <a:spcPts val="0"/>
                        </a:spcAft>
                      </a:pPr>
                      <a:r>
                        <a:rPr lang="en-US" sz="12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12,900 staff</a:t>
                      </a:r>
                      <a:endParaRPr lang="en-US" sz="1900" b="0" i="0" u="none" strike="noStrike" dirty="0">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Florida</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72% Hispanic, 19% African-American, 6.5% White, 1% White, 1% Asian/Pacific Islander</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136107"/>
                  </a:ext>
                </a:extLst>
              </a:tr>
              <a:tr h="906779">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School District C</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Superintendent</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Second-largest in Texas,</a:t>
                      </a:r>
                      <a:endParaRPr lang="en-US" sz="19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153,000 students,</a:t>
                      </a:r>
                      <a:endParaRPr lang="en-US" sz="19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22,000 staff</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North Texas</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70% Hispanic/Latino,</a:t>
                      </a:r>
                      <a:endParaRPr lang="en-US" sz="19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20% Black/African-American,</a:t>
                      </a:r>
                      <a:endParaRPr lang="en-US" sz="19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 White, 1 % White, &lt;1% Indian/Alaskan, Hawaiian/Pacific Islander</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212471"/>
                  </a:ext>
                </a:extLst>
              </a:tr>
              <a:tr h="480436">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School District D</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Superintendent &amp; Executive Director of Communications</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Fourth-largest in Texas,</a:t>
                      </a:r>
                      <a:endParaRPr lang="en-US" sz="19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107,000 students, 12,000 staff</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South Texas</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67% Hispanic, 18% White, 6% African-American, 3% Asian</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695709"/>
                  </a:ext>
                </a:extLst>
              </a:tr>
              <a:tr h="693608">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School District E</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Chief Communications Officer</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Second-largest in Ohio,</a:t>
                      </a:r>
                      <a:endParaRPr lang="en-US" sz="19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35,600 students,</a:t>
                      </a:r>
                      <a:endParaRPr lang="en-US" sz="19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5,300 staff</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Ohio</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63% African-American, 17% Hispanic, 14% White, 4% Other</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623593"/>
                  </a:ext>
                </a:extLst>
              </a:tr>
              <a:tr h="693608">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School District F</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Superintendent &amp; Executive Director of Communications</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Second-largest in Hidalgo County,</a:t>
                      </a:r>
                      <a:endParaRPr lang="en-US" sz="19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32,000 students</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Texas-Mexico Border</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99% Hispanic,</a:t>
                      </a:r>
                      <a:endParaRPr lang="en-US" sz="1900" b="0" i="0" u="none" strike="noStrike">
                        <a:effectLst/>
                        <a:latin typeface="Arial" panose="020B0604020202020204" pitchFamily="34" charset="0"/>
                      </a:endParaRPr>
                    </a:p>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93 % Economically Disadvantaged, 41 % Limited English Proficient</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902954"/>
                  </a:ext>
                </a:extLst>
              </a:tr>
              <a:tr h="480436">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School District G</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Superintendent</a:t>
                      </a:r>
                      <a:endParaRPr lang="en-US" sz="1900" b="0" i="0" u="none" strike="noStrike" dirty="0">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20,000 students, 2,000 staff</a:t>
                      </a:r>
                      <a:endParaRPr lang="en-US" sz="1900" b="0" i="0" u="none" strike="noStrike">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Southeast Texas</a:t>
                      </a:r>
                      <a:endParaRPr lang="en-US" sz="1900" b="0" i="0" u="none" strike="noStrike" dirty="0">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50% White, 31% Hispanic, 8% Asian, 5% African-American</a:t>
                      </a:r>
                      <a:endParaRPr lang="en-US" sz="1900" b="0" i="0" u="none" strike="noStrike" dirty="0">
                        <a:effectLst/>
                        <a:latin typeface="Arial" panose="020B0604020202020204" pitchFamily="34" charset="0"/>
                      </a:endParaRPr>
                    </a:p>
                  </a:txBody>
                  <a:tcPr marL="71861" marR="71861" marT="99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374316"/>
                  </a:ext>
                </a:extLst>
              </a:tr>
            </a:tbl>
          </a:graphicData>
        </a:graphic>
      </p:graphicFrame>
      <p:sp>
        <p:nvSpPr>
          <p:cNvPr id="3" name="TextBox 2">
            <a:extLst>
              <a:ext uri="{FF2B5EF4-FFF2-40B4-BE49-F238E27FC236}">
                <a16:creationId xmlns:a16="http://schemas.microsoft.com/office/drawing/2014/main" id="{9E62E8AC-06FD-49A2-B7A7-35B36BE1A8D8}"/>
              </a:ext>
            </a:extLst>
          </p:cNvPr>
          <p:cNvSpPr txBox="1"/>
          <p:nvPr/>
        </p:nvSpPr>
        <p:spPr>
          <a:xfrm>
            <a:off x="3257550" y="606131"/>
            <a:ext cx="6438900" cy="584775"/>
          </a:xfrm>
          <a:prstGeom prst="rect">
            <a:avLst/>
          </a:prstGeom>
          <a:noFill/>
        </p:spPr>
        <p:txBody>
          <a:bodyPr wrap="square" rtlCol="0">
            <a:spAutoFit/>
          </a:bodyPr>
          <a:lstStyle/>
          <a:p>
            <a:r>
              <a:rPr lang="en-US" sz="3200" dirty="0">
                <a:latin typeface="+mj-lt"/>
              </a:rPr>
              <a:t>School District &amp; Participants</a:t>
            </a:r>
          </a:p>
        </p:txBody>
      </p:sp>
    </p:spTree>
    <p:extLst>
      <p:ext uri="{BB962C8B-B14F-4D97-AF65-F5344CB8AC3E}">
        <p14:creationId xmlns:p14="http://schemas.microsoft.com/office/powerpoint/2010/main" val="383818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6A2B-2F0A-48BF-827B-EABB4CDA4D13}"/>
              </a:ext>
            </a:extLst>
          </p:cNvPr>
          <p:cNvSpPr>
            <a:spLocks noGrp="1"/>
          </p:cNvSpPr>
          <p:nvPr>
            <p:ph type="title"/>
          </p:nvPr>
        </p:nvSpPr>
        <p:spPr/>
        <p:txBody>
          <a:bodyPr>
            <a:normAutofit fontScale="90000"/>
          </a:bodyPr>
          <a:lstStyle/>
          <a:p>
            <a:pPr marL="0" marR="0" algn="ctr">
              <a:lnSpc>
                <a:spcPct val="200000"/>
              </a:lnSpc>
              <a:spcBef>
                <a:spcPts val="0"/>
              </a:spcBef>
              <a:spcAft>
                <a:spcPts val="0"/>
              </a:spcAft>
            </a:pPr>
            <a:br>
              <a:rPr lang="en-US" sz="2000" dirty="0">
                <a:solidFill>
                  <a:schemeClr val="tx1"/>
                </a:solidFill>
                <a:effectLst/>
                <a:ea typeface="Calibri" panose="020F0502020204030204" pitchFamily="34" charset="0"/>
              </a:rPr>
            </a:br>
            <a:r>
              <a:rPr lang="en-US" sz="4400" dirty="0">
                <a:solidFill>
                  <a:schemeClr val="tx1"/>
                </a:solidFill>
                <a:effectLst/>
                <a:ea typeface="Calibri" panose="020F0502020204030204" pitchFamily="34" charset="0"/>
              </a:rPr>
              <a:t>Research Question One</a:t>
            </a:r>
            <a:endParaRPr lang="en-US" sz="4400" dirty="0">
              <a:solidFill>
                <a:schemeClr val="tx1"/>
              </a:solidFill>
            </a:endParaRPr>
          </a:p>
        </p:txBody>
      </p:sp>
      <p:sp>
        <p:nvSpPr>
          <p:cNvPr id="3" name="Content Placeholder 2">
            <a:extLst>
              <a:ext uri="{FF2B5EF4-FFF2-40B4-BE49-F238E27FC236}">
                <a16:creationId xmlns:a16="http://schemas.microsoft.com/office/drawing/2014/main" id="{26EBA607-E428-4E36-A67F-46955528C61F}"/>
              </a:ext>
            </a:extLst>
          </p:cNvPr>
          <p:cNvSpPr>
            <a:spLocks noGrp="1"/>
          </p:cNvSpPr>
          <p:nvPr>
            <p:ph idx="1"/>
          </p:nvPr>
        </p:nvSpPr>
        <p:spPr>
          <a:xfrm>
            <a:off x="755373" y="1948071"/>
            <a:ext cx="10628243" cy="4452730"/>
          </a:xfrm>
        </p:spPr>
        <p:txBody>
          <a:bodyPr>
            <a:normAutofit fontScale="92500" lnSpcReduction="10000"/>
          </a:bodyPr>
          <a:lstStyle/>
          <a:p>
            <a:pPr>
              <a:spcBef>
                <a:spcPts val="0"/>
              </a:spcBef>
              <a:spcAft>
                <a:spcPts val="0"/>
              </a:spcAft>
            </a:pPr>
            <a:r>
              <a:rPr lang="en-US" sz="1800" i="1" dirty="0">
                <a:solidFill>
                  <a:schemeClr val="tx1"/>
                </a:solidFill>
                <a:effectLst/>
                <a:latin typeface="+mj-lt"/>
                <a:ea typeface="Calibri" panose="020F0502020204030204" pitchFamily="34" charset="0"/>
              </a:rPr>
              <a:t>How does crisis communication compare or differ for school districts under normal conditions and in the time of pandemic?</a:t>
            </a:r>
          </a:p>
          <a:p>
            <a:pPr>
              <a:spcBef>
                <a:spcPts val="0"/>
              </a:spcBef>
              <a:spcAft>
                <a:spcPts val="0"/>
              </a:spcAft>
            </a:pPr>
            <a:endParaRPr lang="en-US" sz="1800" i="1" dirty="0">
              <a:solidFill>
                <a:schemeClr val="tx1"/>
              </a:solidFill>
              <a:effectLst/>
              <a:latin typeface="+mj-lt"/>
              <a:ea typeface="Calibri" panose="020F0502020204030204" pitchFamily="34" charset="0"/>
            </a:endParaRPr>
          </a:p>
          <a:p>
            <a:pPr>
              <a:spcBef>
                <a:spcPts val="0"/>
              </a:spcBef>
              <a:spcAft>
                <a:spcPts val="0"/>
              </a:spcAft>
              <a:buFont typeface="Arial" panose="020B0604020202020204" pitchFamily="34" charset="0"/>
              <a:buChar char="•"/>
            </a:pPr>
            <a:r>
              <a:rPr lang="en-US" sz="1800" dirty="0">
                <a:solidFill>
                  <a:schemeClr val="tx1"/>
                </a:solidFill>
                <a:effectLst/>
                <a:latin typeface="+mj-lt"/>
                <a:ea typeface="Calibri" panose="020F0502020204030204" pitchFamily="34" charset="0"/>
              </a:rPr>
              <a:t>Under normal conditions, traditional channels of communication are utilized effectively by school districts.  But during a global pandemic, electronic or print </a:t>
            </a:r>
            <a:r>
              <a:rPr lang="en-US" sz="1800" dirty="0">
                <a:solidFill>
                  <a:schemeClr val="tx1"/>
                </a:solidFill>
                <a:effectLst/>
                <a:latin typeface="+mj-lt"/>
                <a:ea typeface="Times New Roman" panose="02020603050405020304" pitchFamily="18" charset="0"/>
              </a:rPr>
              <a:t>communication are not fully effective due to the following barriers:</a:t>
            </a:r>
          </a:p>
          <a:p>
            <a:pPr lvl="2">
              <a:lnSpc>
                <a:spcPct val="110000"/>
              </a:lnSpc>
              <a:spcBef>
                <a:spcPts val="0"/>
              </a:spcBef>
              <a:spcAft>
                <a:spcPts val="0"/>
              </a:spcAft>
              <a:buFont typeface="Arial" panose="020B0604020202020204" pitchFamily="34" charset="0"/>
              <a:buChar char="•"/>
            </a:pPr>
            <a:r>
              <a:rPr lang="en-US" sz="1700" dirty="0">
                <a:solidFill>
                  <a:schemeClr val="tx1"/>
                </a:solidFill>
                <a:effectLst/>
                <a:latin typeface="+mj-lt"/>
                <a:ea typeface="Times New Roman" panose="02020603050405020304" pitchFamily="18" charset="0"/>
              </a:rPr>
              <a:t>Face-to-face communication </a:t>
            </a:r>
            <a:r>
              <a:rPr lang="en-US" sz="1700" dirty="0">
                <a:solidFill>
                  <a:schemeClr val="tx1"/>
                </a:solidFill>
                <a:latin typeface="+mj-lt"/>
                <a:ea typeface="Times New Roman" panose="02020603050405020304" pitchFamily="18" charset="0"/>
              </a:rPr>
              <a:t>was limited due to </a:t>
            </a:r>
            <a:r>
              <a:rPr lang="en-US" sz="1700" dirty="0">
                <a:solidFill>
                  <a:schemeClr val="tx1"/>
                </a:solidFill>
                <a:effectLst/>
                <a:latin typeface="+mj-lt"/>
                <a:ea typeface="Times New Roman" panose="02020603050405020304" pitchFamily="18" charset="0"/>
              </a:rPr>
              <a:t>physical distancing requirement from quarantine </a:t>
            </a:r>
          </a:p>
          <a:p>
            <a:pPr lvl="2">
              <a:lnSpc>
                <a:spcPct val="110000"/>
              </a:lnSpc>
              <a:spcBef>
                <a:spcPts val="0"/>
              </a:spcBef>
              <a:spcAft>
                <a:spcPts val="0"/>
              </a:spcAft>
              <a:buFont typeface="Arial" panose="020B0604020202020204" pitchFamily="34" charset="0"/>
              <a:buChar char="•"/>
            </a:pPr>
            <a:r>
              <a:rPr lang="en-US" sz="1700" dirty="0">
                <a:solidFill>
                  <a:schemeClr val="tx1"/>
                </a:solidFill>
                <a:latin typeface="+mj-lt"/>
                <a:ea typeface="Times New Roman" panose="02020603050405020304" pitchFamily="18" charset="0"/>
              </a:rPr>
              <a:t>F</a:t>
            </a:r>
            <a:r>
              <a:rPr lang="en-US" sz="1700" dirty="0">
                <a:solidFill>
                  <a:schemeClr val="tx1"/>
                </a:solidFill>
                <a:effectLst/>
                <a:latin typeface="+mj-lt"/>
                <a:ea typeface="Times New Roman" panose="02020603050405020304" pitchFamily="18" charset="0"/>
              </a:rPr>
              <a:t>amilies unable to be located </a:t>
            </a:r>
          </a:p>
          <a:p>
            <a:pPr lvl="2">
              <a:lnSpc>
                <a:spcPct val="110000"/>
              </a:lnSpc>
              <a:spcBef>
                <a:spcPts val="0"/>
              </a:spcBef>
              <a:spcAft>
                <a:spcPts val="0"/>
              </a:spcAft>
              <a:buFont typeface="Arial" panose="020B0604020202020204" pitchFamily="34" charset="0"/>
              <a:buChar char="•"/>
            </a:pPr>
            <a:r>
              <a:rPr lang="en-US" sz="1700" dirty="0">
                <a:solidFill>
                  <a:schemeClr val="tx1"/>
                </a:solidFill>
                <a:latin typeface="+mj-lt"/>
                <a:ea typeface="Times New Roman" panose="02020603050405020304" pitchFamily="18" charset="0"/>
              </a:rPr>
              <a:t>A</a:t>
            </a:r>
            <a:r>
              <a:rPr lang="en-US" sz="1700" dirty="0">
                <a:solidFill>
                  <a:schemeClr val="tx1"/>
                </a:solidFill>
                <a:effectLst/>
                <a:latin typeface="+mj-lt"/>
                <a:ea typeface="Times New Roman" panose="02020603050405020304" pitchFamily="18" charset="0"/>
              </a:rPr>
              <a:t>ccess to internet connectivity</a:t>
            </a:r>
          </a:p>
          <a:p>
            <a:pPr lvl="2">
              <a:lnSpc>
                <a:spcPct val="110000"/>
              </a:lnSpc>
              <a:spcBef>
                <a:spcPts val="0"/>
              </a:spcBef>
              <a:spcAft>
                <a:spcPts val="0"/>
              </a:spcAft>
              <a:buFont typeface="Arial" panose="020B0604020202020204" pitchFamily="34" charset="0"/>
              <a:buChar char="•"/>
            </a:pPr>
            <a:endParaRPr lang="en-US" sz="1700" dirty="0">
              <a:solidFill>
                <a:schemeClr val="tx1"/>
              </a:solidFill>
              <a:effectLst/>
              <a:latin typeface="+mj-lt"/>
              <a:ea typeface="Times New Roman" panose="02020603050405020304" pitchFamily="18" charset="0"/>
            </a:endParaRPr>
          </a:p>
          <a:p>
            <a:pPr>
              <a:spcBef>
                <a:spcPts val="0"/>
              </a:spcBef>
              <a:spcAft>
                <a:spcPts val="0"/>
              </a:spcAft>
              <a:buFont typeface="Arial" panose="020B0604020202020204" pitchFamily="34" charset="0"/>
              <a:buChar char="•"/>
            </a:pPr>
            <a:r>
              <a:rPr lang="en-US" sz="1800" dirty="0">
                <a:solidFill>
                  <a:schemeClr val="tx1"/>
                </a:solidFill>
                <a:effectLst/>
                <a:latin typeface="+mj-lt"/>
                <a:ea typeface="Times New Roman" panose="02020603050405020304" pitchFamily="18" charset="0"/>
              </a:rPr>
              <a:t>During a global pandemic, non-traditional, diverse communication methods (social media, live </a:t>
            </a:r>
            <a:r>
              <a:rPr lang="en-US" sz="1800" dirty="0">
                <a:solidFill>
                  <a:schemeClr val="tx1"/>
                </a:solidFill>
                <a:latin typeface="+mj-lt"/>
                <a:ea typeface="Times New Roman" panose="02020603050405020304" pitchFamily="18" charset="0"/>
              </a:rPr>
              <a:t>streaming) </a:t>
            </a:r>
            <a:r>
              <a:rPr lang="en-US" sz="1800" dirty="0">
                <a:solidFill>
                  <a:schemeClr val="tx1"/>
                </a:solidFill>
                <a:effectLst/>
                <a:latin typeface="+mj-lt"/>
                <a:ea typeface="Times New Roman" panose="02020603050405020304" pitchFamily="18" charset="0"/>
              </a:rPr>
              <a:t>worked efficiently as two-way communication was needed. </a:t>
            </a:r>
          </a:p>
          <a:p>
            <a:pPr>
              <a:spcBef>
                <a:spcPts val="0"/>
              </a:spcBef>
              <a:spcAft>
                <a:spcPts val="0"/>
              </a:spcAft>
              <a:buFont typeface="Arial" panose="020B0604020202020204" pitchFamily="34" charset="0"/>
              <a:buChar char="•"/>
            </a:pPr>
            <a:endParaRPr lang="en-US" sz="1800" dirty="0">
              <a:solidFill>
                <a:schemeClr val="tx1"/>
              </a:solidFill>
              <a:effectLst/>
              <a:latin typeface="+mj-lt"/>
              <a:ea typeface="Calibri" panose="020F0502020204030204" pitchFamily="34" charset="0"/>
            </a:endParaRPr>
          </a:p>
          <a:p>
            <a:pPr>
              <a:spcBef>
                <a:spcPts val="0"/>
              </a:spcBef>
              <a:spcAft>
                <a:spcPts val="0"/>
              </a:spcAft>
              <a:buFont typeface="Arial" panose="020B0604020202020204" pitchFamily="34" charset="0"/>
              <a:buChar char="•"/>
            </a:pPr>
            <a:r>
              <a:rPr lang="en-US" sz="1800" dirty="0">
                <a:solidFill>
                  <a:schemeClr val="tx1"/>
                </a:solidFill>
                <a:effectLst/>
                <a:latin typeface="+mj-lt"/>
                <a:ea typeface="Calibri" panose="020F0502020204030204" pitchFamily="34" charset="0"/>
              </a:rPr>
              <a:t>Disseminating information to internal and external stakeholders timely, accurately, and frequently is imperative during a pandemic as opposed to normal conditions.  Consistent</a:t>
            </a:r>
            <a:r>
              <a:rPr lang="en-US" sz="1800" dirty="0">
                <a:solidFill>
                  <a:schemeClr val="tx1"/>
                </a:solidFill>
                <a:effectLst/>
                <a:latin typeface="+mj-lt"/>
                <a:ea typeface="Times New Roman" panose="02020603050405020304" pitchFamily="18" charset="0"/>
              </a:rPr>
              <a:t> messaging is fundamental for school districts to generate trust and clear any confusion among staff or students</a:t>
            </a:r>
            <a:r>
              <a:rPr lang="en-US" sz="1700" dirty="0">
                <a:solidFill>
                  <a:schemeClr val="tx1"/>
                </a:solidFill>
                <a:effectLst/>
                <a:latin typeface="+mj-lt"/>
                <a:ea typeface="Times New Roman" panose="02020603050405020304" pitchFamily="18" charset="0"/>
              </a:rPr>
              <a:t>.  </a:t>
            </a:r>
            <a:endParaRPr lang="en-US" sz="1700" i="1" dirty="0">
              <a:solidFill>
                <a:schemeClr val="tx1"/>
              </a:solidFill>
              <a:latin typeface="+mj-lt"/>
            </a:endParaRPr>
          </a:p>
          <a:p>
            <a:pPr lvl="1">
              <a:lnSpc>
                <a:spcPct val="120000"/>
              </a:lnSpc>
              <a:spcBef>
                <a:spcPts val="0"/>
              </a:spcBef>
              <a:spcAft>
                <a:spcPts val="0"/>
              </a:spcAft>
              <a:buFont typeface="Arial" panose="020B0604020202020204" pitchFamily="34" charset="0"/>
              <a:buChar char="•"/>
            </a:pPr>
            <a:endParaRPr lang="en-US" i="1" dirty="0">
              <a:solidFill>
                <a:schemeClr val="tx1"/>
              </a:solidFill>
            </a:endParaRPr>
          </a:p>
        </p:txBody>
      </p:sp>
    </p:spTree>
    <p:extLst>
      <p:ext uri="{BB962C8B-B14F-4D97-AF65-F5344CB8AC3E}">
        <p14:creationId xmlns:p14="http://schemas.microsoft.com/office/powerpoint/2010/main" val="107538945"/>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{B0CC7226-7403-4A81-A183-1CEAA5F66C90}tf22712842</Template>
  <TotalTime>0</TotalTime>
  <Words>2601</Words>
  <Application>Microsoft Office PowerPoint</Application>
  <PresentationFormat>Widescreen</PresentationFormat>
  <Paragraphs>245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Bookman Old Style</vt:lpstr>
      <vt:lpstr>Calibri</vt:lpstr>
      <vt:lpstr>Franklin Gothic Book</vt:lpstr>
      <vt:lpstr>Times New Roman</vt:lpstr>
      <vt:lpstr>1_RetrospectVTI</vt:lpstr>
      <vt:lpstr>              Connecting with Stakeholders  During a Pandemic:  School is Out,  but Crisis  Communication  is In    Council of the Great City Schools  Public Relations Executives  Chicago, IL - July 2022</vt:lpstr>
      <vt:lpstr>Introduction</vt:lpstr>
      <vt:lpstr>Introduction</vt:lpstr>
      <vt:lpstr>Background of the Study</vt:lpstr>
      <vt:lpstr>Purpose</vt:lpstr>
      <vt:lpstr>Significance of the Study</vt:lpstr>
      <vt:lpstr>Research Questions</vt:lpstr>
      <vt:lpstr>PowerPoint Presentation</vt:lpstr>
      <vt:lpstr> Research Question One</vt:lpstr>
      <vt:lpstr> Research Question Two</vt:lpstr>
      <vt:lpstr> Research Question Three</vt:lpstr>
      <vt:lpstr>Research Question Three</vt:lpstr>
      <vt:lpstr>Implications for Practice Emerging Themes</vt:lpstr>
      <vt:lpstr>Implications for Practice Emerging Themes</vt:lpstr>
      <vt:lpstr>PowerPoint Presentation</vt:lpstr>
      <vt:lpstr>Conclusion </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2020-06-16T02:50:00Z</dcterms:created>
  <dcterms:modified xsi:type="dcterms:W3CDTF">2022-07-20T20:49:29Z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